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2CD"/>
          </a:solidFill>
        </a:fill>
      </a:tcStyle>
    </a:wholeTbl>
    <a:band2H>
      <a:tcTxStyle b="def" i="def"/>
      <a:tcStyle>
        <a:tcBdr/>
        <a:fill>
          <a:solidFill>
            <a:srgbClr val="FF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6" name="Shape 106"/>
          <p:cNvSpPr/>
          <p:nvPr>
            <p:ph type="sldImg"/>
          </p:nvPr>
        </p:nvSpPr>
        <p:spPr>
          <a:xfrm>
            <a:off x="1143000" y="685800"/>
            <a:ext cx="4572000" cy="3429000"/>
          </a:xfrm>
          <a:prstGeom prst="rect">
            <a:avLst/>
          </a:prstGeom>
        </p:spPr>
        <p:txBody>
          <a:bodyPr/>
          <a:lstStyle/>
          <a:p>
            <a:pPr/>
          </a:p>
        </p:txBody>
      </p:sp>
      <p:sp>
        <p:nvSpPr>
          <p:cNvPr id="107" name="Shape 1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0"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8" name="Title Text"/>
          <p:cNvSpPr txBox="1"/>
          <p:nvPr>
            <p:ph type="title"/>
          </p:nvPr>
        </p:nvSpPr>
        <p:spPr>
          <a:prstGeom prst="rect">
            <a:avLst/>
          </a:prstGeom>
        </p:spPr>
        <p:txBody>
          <a:bodyPr/>
          <a:lstStyle/>
          <a:p>
            <a:pPr/>
            <a:r>
              <a:t>Title Text</a:t>
            </a:r>
          </a:p>
        </p:txBody>
      </p:sp>
      <p:sp>
        <p:nvSpPr>
          <p:cNvPr id="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p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5"/>
            <a:ext cx="4572000" cy="5143501"/>
          </a:xfrm>
          <a:prstGeom prst="rect">
            <a:avLst/>
          </a:prstGeom>
          <a:solidFill>
            <a:srgbClr val="EEEEEE"/>
          </a:solidFill>
          <a:ln w="12700">
            <a:miter lim="400000"/>
          </a:ln>
        </p:spPr>
        <p:txBody>
          <a:bodyPr lIns="45719" rIns="45719" anchor="ctr"/>
          <a:lstStyle/>
          <a:p>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9"/>
          <p:cNvSpPr txBox="1"/>
          <p:nvPr>
            <p:ph type="body" sz="half" idx="21"/>
          </p:nvPr>
        </p:nvSpPr>
        <p:spPr>
          <a:xfrm>
            <a:off x="4939500" y="724074"/>
            <a:ext cx="3837000" cy="3695102"/>
          </a:xfrm>
          <a:prstGeom prst="rect">
            <a:avLst/>
          </a:prstGeom>
        </p:spPr>
        <p:txBody>
          <a:bodyPr anchor="ct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3" cy="318396"/>
          </a:xfrm>
          <a:prstGeom prst="rect">
            <a:avLst/>
          </a:prstGeom>
          <a:ln w="12700">
            <a:miter lim="400000"/>
          </a:ln>
        </p:spPr>
        <p:txBody>
          <a:bodyPr wrap="none" lIns="91424" tIns="91424" rIns="91424" bIns="91424" anchor="ctr">
            <a:spAutoFit/>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TheDigitalDiscoverers.com" TargetMode="External"/><Relationship Id="rId3" Type="http://schemas.openxmlformats.org/officeDocument/2006/relationships/image" Target="../media/image2.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jpe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www" TargetMode="External"/><Relationship Id="rId3" Type="http://schemas.openxmlformats.org/officeDocument/2006/relationships/image" Target="../media/image8.jpeg"/><Relationship Id="rId4"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 Id="rId3" Type="http://schemas.openxmlformats.org/officeDocument/2006/relationships/image" Target="../media/image2.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iflscience.com/brain/do-you-have-lower-attention-span-goldfish/" TargetMode="External"/><Relationship Id="rId3"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png"/><Relationship Id="rId3" Type="http://schemas.openxmlformats.org/officeDocument/2006/relationships/image" Target="../media/image1.tif"/><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4.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bit.ly/3AmjA0H" TargetMode="External"/></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jpeg"/><Relationship Id="rId3" Type="http://schemas.openxmlformats.org/officeDocument/2006/relationships/image" Target="../media/image15.png"/><Relationship Id="rId4" Type="http://schemas.openxmlformats.org/officeDocument/2006/relationships/image" Target="../media/image13.jpeg"/><Relationship Id="rId5" Type="http://schemas.openxmlformats.org/officeDocument/2006/relationships/image" Target="../media/image16.png"/><Relationship Id="rId6" Type="http://schemas.openxmlformats.org/officeDocument/2006/relationships/image" Target="../media/image14.jpe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0.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www.thesocialmediabible.com/experts-2/" TargetMode="External"/><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
        <p:nvSpPr>
          <p:cNvPr id="109" name="Google Shape;54;p13"/>
          <p:cNvSpPr txBox="1"/>
          <p:nvPr/>
        </p:nvSpPr>
        <p:spPr>
          <a:xfrm>
            <a:off x="5257324" y="2251724"/>
            <a:ext cx="1840501" cy="98983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r>
              <a:t>[insert full page splash photo of the people, the tech, whatever]</a:t>
            </a:r>
          </a:p>
        </p:txBody>
      </p:sp>
      <p:pic>
        <p:nvPicPr>
          <p:cNvPr id="110" name="Google Shape;55;p13" descr="Google Shape;55;p13"/>
          <p:cNvPicPr>
            <a:picLocks noChangeAspect="1"/>
          </p:cNvPicPr>
          <p:nvPr/>
        </p:nvPicPr>
        <p:blipFill>
          <a:blip r:embed="rId2">
            <a:extLst/>
          </a:blip>
          <a:stretch>
            <a:fillRect/>
          </a:stretch>
        </p:blipFill>
        <p:spPr>
          <a:xfrm>
            <a:off x="953700" y="0"/>
            <a:ext cx="7182227" cy="5143500"/>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12" name="Google Shape;60;p14">
            <a:hlinkClick r:id="rId2" invalidUrl="" action="" tgtFrame="" tooltip="" history="1" highlightClick="0" endSnd="0"/>
          </p:cNvPr>
          <p:cNvSpPr txBox="1"/>
          <p:nvPr>
            <p:ph type="title"/>
          </p:nvPr>
        </p:nvSpPr>
        <p:spPr>
          <a:xfrm>
            <a:off x="0" y="-3"/>
            <a:ext cx="5486400" cy="493502"/>
          </a:xfrm>
          <a:prstGeom prst="rect">
            <a:avLst/>
          </a:prstGeom>
        </p:spPr>
        <p:txBody>
          <a:bodyPr/>
          <a:lstStyle/>
          <a:p>
            <a:pPr defTabSz="694944">
              <a:defRPr sz="2128">
                <a:solidFill>
                  <a:srgbClr val="0000FF"/>
                </a:solidFill>
              </a:defRPr>
            </a:pPr>
            <a:r>
              <a:t>Series Overview - </a:t>
            </a:r>
            <a:r>
              <a:rPr sz="1671"/>
              <a:t>www.TheDigitalDiscoverers.com</a:t>
            </a:r>
          </a:p>
        </p:txBody>
      </p:sp>
      <p:sp>
        <p:nvSpPr>
          <p:cNvPr id="113" name="Google Shape;62;p14"/>
          <p:cNvSpPr/>
          <p:nvPr/>
        </p:nvSpPr>
        <p:spPr>
          <a:xfrm>
            <a:off x="2711874" y="-2065726"/>
            <a:ext cx="205501" cy="107701"/>
          </a:xfrm>
          <a:prstGeom prst="roundRect">
            <a:avLst>
              <a:gd name="adj" fmla="val 16667"/>
            </a:avLst>
          </a:prstGeom>
          <a:solidFill>
            <a:srgbClr val="EEEEEE"/>
          </a:solidFill>
          <a:ln>
            <a:solidFill>
              <a:schemeClr val="accent2">
                <a:lumOff val="21764"/>
              </a:schemeClr>
            </a:solidFill>
          </a:ln>
        </p:spPr>
        <p:txBody>
          <a:bodyPr lIns="45719" rIns="45719" anchor="ctr"/>
          <a:lstStyle/>
          <a:p>
            <a:pPr/>
          </a:p>
        </p:txBody>
      </p:sp>
      <p:pic>
        <p:nvPicPr>
          <p:cNvPr id="114" name="Google Shape;63;p14" descr="Google Shape;63;p14"/>
          <p:cNvPicPr>
            <a:picLocks noChangeAspect="1"/>
          </p:cNvPicPr>
          <p:nvPr/>
        </p:nvPicPr>
        <p:blipFill>
          <a:blip r:embed="rId3">
            <a:extLst/>
          </a:blip>
          <a:stretch>
            <a:fillRect/>
          </a:stretch>
        </p:blipFill>
        <p:spPr>
          <a:xfrm>
            <a:off x="5486400" y="0"/>
            <a:ext cx="3657602" cy="4415033"/>
          </a:xfrm>
          <a:prstGeom prst="rect">
            <a:avLst/>
          </a:prstGeom>
          <a:ln w="12700">
            <a:miter lim="400000"/>
          </a:ln>
        </p:spPr>
      </p:pic>
      <p:sp>
        <p:nvSpPr>
          <p:cNvPr id="115" name="Google Shape;137;p25"/>
          <p:cNvSpPr txBox="1"/>
          <p:nvPr/>
        </p:nvSpPr>
        <p:spPr>
          <a:xfrm>
            <a:off x="-1" y="504740"/>
            <a:ext cx="5486401" cy="4415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defTabSz="877823">
              <a:lnSpc>
                <a:spcPct val="115000"/>
              </a:lnSpc>
              <a:buClr>
                <a:schemeClr val="accent2">
                  <a:lumOff val="21764"/>
                </a:schemeClr>
              </a:buClr>
              <a:buFont typeface="Arial"/>
              <a:defRPr sz="959">
                <a:solidFill>
                  <a:srgbClr val="434343"/>
                </a:solidFill>
              </a:defRPr>
            </a:pPr>
            <a:r>
              <a:t>Do you know who actually invented the internet? No, it wasn’t Al Gore.  It was the man whose name coined the term "Cerfing the web".  </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sz="959">
                <a:solidFill>
                  <a:srgbClr val="434343"/>
                </a:solidFill>
              </a:defRPr>
            </a:pPr>
            <a:r>
              <a:t>How about the person who created the world's first voice recognition, voice synthesizing, home automation, virtual reality O.S., ToolTips, and the on-screen thumb, keyboard which underlies every major piece of computer technology at our fingertips?  </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sz="959">
                <a:solidFill>
                  <a:srgbClr val="434343"/>
                </a:solidFill>
              </a:defRPr>
            </a:pPr>
            <a:r>
              <a:t>OK, here’s an easy one, who invented the cell phone?  Steve Jobs?  Wrong again!  How about the people who created the first Personal Computer, MP3 player, Virtual Reality, and GPS?  Give up?</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sz="959">
                <a:solidFill>
                  <a:srgbClr val="434343"/>
                </a:solidFill>
              </a:defRPr>
            </a:pPr>
            <a:r>
              <a:t>What if I told you that nearly all technology that humans interact with every day can be traced back to a handful of men and women, who all were pieces of a worldwide complex technological puzzle that lead to all the technology we see around us today?</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sz="959">
                <a:solidFill>
                  <a:srgbClr val="434343"/>
                </a:solidFill>
              </a:defRPr>
            </a:pPr>
            <a:r>
              <a:t>Smartphones, gaming, computers, virtual reality, NASA space travel, telepresent medical surgery, smart cars, the internet, voice recognition, voice synthesizing, on screen thumb keyboards, home automation, all-in-one media controllers, helping the disabled and saving lives Do you know anyone’s name?</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sz="959">
                <a:solidFill>
                  <a:srgbClr val="434343"/>
                </a:solidFill>
              </a:defRPr>
            </a:pPr>
            <a:r>
              <a:t>This small group of pioneers and innovators are responsible for trillions of dollars worth of global economy, including being directly responsible for 2 of the world’s largest companies, and indirectly responsible for thousands more, paving the way for every major innovation over the last 30 years.  They were all working on their own independent projects gaining their own mass and momentum until like gravity, fate pull them all together.</a:t>
            </a:r>
          </a:p>
          <a:p>
            <a:pPr defTabSz="877823">
              <a:lnSpc>
                <a:spcPct val="115000"/>
              </a:lnSpc>
              <a:buClr>
                <a:schemeClr val="accent2">
                  <a:lumOff val="21764"/>
                </a:schemeClr>
              </a:buClr>
              <a:buFont typeface="Arial"/>
              <a:defRPr sz="959">
                <a:solidFill>
                  <a:srgbClr val="434343"/>
                </a:solidFill>
              </a:defRPr>
            </a:pPr>
          </a:p>
          <a:p>
            <a:pPr defTabSz="877823">
              <a:lnSpc>
                <a:spcPct val="115000"/>
              </a:lnSpc>
              <a:buClr>
                <a:schemeClr val="accent2">
                  <a:lumOff val="21764"/>
                </a:schemeClr>
              </a:buClr>
              <a:buFont typeface="Arial"/>
              <a:defRPr b="1" sz="959">
                <a:solidFill>
                  <a:srgbClr val="434343"/>
                </a:solidFill>
              </a:defRPr>
            </a:pPr>
            <a:r>
              <a:t>FORMAT:</a:t>
            </a:r>
            <a:r>
              <a:rPr b="0"/>
              <a:t> 8eps x 60min</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17" name="Google Shape;136;p25"/>
          <p:cNvSpPr txBox="1"/>
          <p:nvPr>
            <p:ph type="title"/>
          </p:nvPr>
        </p:nvSpPr>
        <p:spPr>
          <a:xfrm>
            <a:off x="-1" y="6"/>
            <a:ext cx="8440502" cy="548700"/>
          </a:xfrm>
          <a:prstGeom prst="rect">
            <a:avLst/>
          </a:prstGeom>
        </p:spPr>
        <p:txBody>
          <a:bodyPr/>
          <a:lstStyle>
            <a:lvl1pPr defTabSz="841247">
              <a:defRPr sz="2576">
                <a:solidFill>
                  <a:srgbClr val="0000FF"/>
                </a:solidFill>
              </a:defRPr>
            </a:lvl1pPr>
          </a:lstStyle>
          <a:p>
            <a:pPr/>
            <a:r>
              <a:t>Feature Overview</a:t>
            </a:r>
          </a:p>
        </p:txBody>
      </p:sp>
      <p:sp>
        <p:nvSpPr>
          <p:cNvPr id="118" name="Google Shape;138;p25"/>
          <p:cNvSpPr/>
          <p:nvPr/>
        </p:nvSpPr>
        <p:spPr>
          <a:xfrm>
            <a:off x="2711874" y="-2065726"/>
            <a:ext cx="205501" cy="107701"/>
          </a:xfrm>
          <a:prstGeom prst="roundRect">
            <a:avLst>
              <a:gd name="adj" fmla="val 16667"/>
            </a:avLst>
          </a:prstGeom>
          <a:solidFill>
            <a:srgbClr val="EEEEEE"/>
          </a:solidFill>
          <a:ln>
            <a:solidFill>
              <a:schemeClr val="accent2">
                <a:lumOff val="21764"/>
              </a:schemeClr>
            </a:solidFill>
          </a:ln>
        </p:spPr>
        <p:txBody>
          <a:bodyPr lIns="45719" rIns="45719" anchor="ctr"/>
          <a:lstStyle/>
          <a:p>
            <a:pPr/>
          </a:p>
        </p:txBody>
      </p:sp>
      <p:pic>
        <p:nvPicPr>
          <p:cNvPr id="119" name="Google Shape;139;p25" descr="Google Shape;139;p25"/>
          <p:cNvPicPr>
            <a:picLocks noChangeAspect="1"/>
          </p:cNvPicPr>
          <p:nvPr/>
        </p:nvPicPr>
        <p:blipFill>
          <a:blip r:embed="rId2">
            <a:extLst/>
          </a:blip>
          <a:stretch>
            <a:fillRect/>
          </a:stretch>
        </p:blipFill>
        <p:spPr>
          <a:xfrm>
            <a:off x="5486400" y="5"/>
            <a:ext cx="3657600" cy="4415034"/>
          </a:xfrm>
          <a:prstGeom prst="rect">
            <a:avLst/>
          </a:prstGeom>
          <a:ln w="12700">
            <a:miter lim="400000"/>
          </a:ln>
        </p:spPr>
      </p:pic>
      <p:sp>
        <p:nvSpPr>
          <p:cNvPr id="120" name="Google Shape;137;p25"/>
          <p:cNvSpPr txBox="1"/>
          <p:nvPr>
            <p:ph type="body" idx="1"/>
          </p:nvPr>
        </p:nvSpPr>
        <p:spPr>
          <a:xfrm>
            <a:off x="4284" y="425891"/>
            <a:ext cx="5486401" cy="4627501"/>
          </a:xfrm>
          <a:prstGeom prst="rect">
            <a:avLst/>
          </a:prstGeom>
        </p:spPr>
        <p:txBody>
          <a:bodyPr/>
          <a:lstStyle/>
          <a:p>
            <a:pPr marL="0" indent="0">
              <a:buSzTx/>
              <a:buNone/>
              <a:defRPr sz="1000">
                <a:solidFill>
                  <a:srgbClr val="434343"/>
                </a:solidFill>
              </a:defRPr>
            </a:pPr>
            <a:r>
              <a:t>The Digital Discoverers explores the exciting and unknown history behind the technology that is responsible for everything around us and how we live today, told firsthand from the innovators, entrepreneurs, and pioneers who created the world we live in.</a:t>
            </a:r>
          </a:p>
          <a:p>
            <a:pPr marL="0" indent="0">
              <a:buSzTx/>
              <a:buNone/>
              <a:defRPr sz="1000">
                <a:solidFill>
                  <a:srgbClr val="434343"/>
                </a:solidFill>
              </a:defRPr>
            </a:pPr>
          </a:p>
          <a:p>
            <a:pPr marL="0" indent="0">
              <a:buSzTx/>
              <a:buNone/>
              <a:defRPr sz="1000">
                <a:solidFill>
                  <a:srgbClr val="434343"/>
                </a:solidFill>
              </a:defRPr>
            </a:pPr>
            <a:r>
              <a:t>Sometimes heartbreaking, hilarious, with shocking twists, inspiring moments, nostalgic memories, antiquated technology (remember floppy disks?), and even cutting edge technology.  This series will dive into the crazy unknown stories from our digital founders about how they did it and where this technology is taking us into the future!</a:t>
            </a:r>
          </a:p>
          <a:p>
            <a:pPr marL="0" indent="0">
              <a:buSzTx/>
              <a:buNone/>
              <a:defRPr sz="1000">
                <a:solidFill>
                  <a:srgbClr val="434343"/>
                </a:solidFill>
              </a:defRPr>
            </a:pPr>
          </a:p>
          <a:p>
            <a:pPr marL="0" indent="0">
              <a:buSzTx/>
              <a:buNone/>
              <a:defRPr sz="1000">
                <a:solidFill>
                  <a:srgbClr val="434343"/>
                </a:solidFill>
              </a:defRPr>
            </a:pPr>
            <a:r>
              <a:t>Interviews will be choreographed between The Discoverers, people who knew and worked with them (for better or worse!) and carefully selected interviews from audience driving, current generation pioneers, and celebrities who owe their careers to The Discoverer’s innovations.</a:t>
            </a:r>
          </a:p>
          <a:p>
            <a:pPr marL="0" indent="0">
              <a:buSzTx/>
              <a:buNone/>
              <a:defRPr sz="1000">
                <a:solidFill>
                  <a:srgbClr val="434343"/>
                </a:solidFill>
              </a:defRPr>
            </a:pPr>
          </a:p>
          <a:p>
            <a:pPr marL="0" indent="0">
              <a:buSzTx/>
              <a:buNone/>
              <a:defRPr b="1" sz="1000">
                <a:solidFill>
                  <a:srgbClr val="434343"/>
                </a:solidFill>
              </a:defRPr>
            </a:pPr>
            <a:r>
              <a:t>FORMAT: </a:t>
            </a:r>
            <a:r>
              <a:rPr b="0"/>
              <a:t> 8eps x 60min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22" name="Google Shape;68;p15"/>
          <p:cNvSpPr txBox="1"/>
          <p:nvPr>
            <p:ph type="title"/>
          </p:nvPr>
        </p:nvSpPr>
        <p:spPr>
          <a:xfrm>
            <a:off x="0" y="0"/>
            <a:ext cx="5486400" cy="548700"/>
          </a:xfrm>
          <a:prstGeom prst="rect">
            <a:avLst/>
          </a:prstGeom>
        </p:spPr>
        <p:txBody>
          <a:bodyPr/>
          <a:lstStyle/>
          <a:p>
            <a:pPr defTabSz="841247">
              <a:defRPr sz="2576">
                <a:solidFill>
                  <a:srgbClr val="0000FF"/>
                </a:solidFill>
              </a:defRPr>
            </a:pPr>
            <a:r>
              <a:t>Series Episode 1: </a:t>
            </a:r>
            <a:r>
              <a:rPr>
                <a:solidFill>
                  <a:srgbClr val="000000"/>
                </a:solidFill>
              </a:rPr>
              <a:t>Lon Safko</a:t>
            </a:r>
          </a:p>
        </p:txBody>
      </p:sp>
      <p:sp>
        <p:nvSpPr>
          <p:cNvPr id="123" name="Google Shape;69;p15"/>
          <p:cNvSpPr txBox="1"/>
          <p:nvPr>
            <p:ph type="body" idx="1"/>
          </p:nvPr>
        </p:nvSpPr>
        <p:spPr>
          <a:xfrm>
            <a:off x="0" y="484124"/>
            <a:ext cx="5486400" cy="4536002"/>
          </a:xfrm>
          <a:prstGeom prst="rect">
            <a:avLst/>
          </a:prstGeom>
        </p:spPr>
        <p:txBody>
          <a:bodyPr/>
          <a:lstStyle/>
          <a:p>
            <a:pPr marL="0" indent="0">
              <a:lnSpc>
                <a:spcPct val="100000"/>
              </a:lnSpc>
              <a:buSzTx/>
              <a:buNone/>
              <a:defRPr sz="1000">
                <a:solidFill>
                  <a:srgbClr val="434343"/>
                </a:solidFill>
              </a:defRPr>
            </a:pPr>
            <a:r>
              <a:t>The typical American innovator asking the question “What if?” while he tinkers away in his garage workshop alone at night.  Typical?  Don’t bet on it!  That question and others lead to the creation of the $15.3 billion Assistive Technology Industry, and a journey that no one would believe!</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A two decade struggle fighting the biggest companies in America from stealing his I.P.  suing Apple, Microsoft, Motorola, and Sony.  Fighting off several Racketeer Influenced and Corrupt Organizations (RICO) suits, seeing one CEO removed by the sheriff.  Seeing his I.P. show up in the next Apple OS and they simply responding with ‘Yeah, we took it because it was so good!”   Raising millions of dollars in multiple private placements, dozens of Wall Street presentations, shareholder’s lawsuits, Penny Stock and other SEC fraud, hostile take overs, and watching his company’s value go from millions of dollars to 100’s of thousands of dollars in debt - DELIBERATELY! </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And though it all, the Innovation stayed the course.  Through thick and thin, he continued to save the lives of the disabled and working with “Superman” (Christopher Reeve) with his quadriplegia, Arthur C. Clarke’s post-polio syndrome, and 100’s of disabled from around the world.  Never tiring, never giving up, watching his company growing from only him in a lonely garage to nearly 50 employees, 25 national sales offices, and three international offices being driven to him, back in the garage by himself.</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See how another small news segment in a small town, made it to the (Bird) satellite and was seen by John Scully, CEO of Apple who called Lon personally and summoned him to Cupertino to work alongside of Apple and help build “Isle 15”, the first corporate recognition of the 50m disabled in America.</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Coined “The First Computer to Save a Human Life” when Steve Jobs returned to Apple and saw the computer on display at Apple’s HQ and said “If that’s what this is…  Then put a F@#$ing sign on it that says that!”</a:t>
            </a:r>
          </a:p>
        </p:txBody>
      </p:sp>
      <p:pic>
        <p:nvPicPr>
          <p:cNvPr id="124" name="Google Shape;70;p15" descr="Google Shape;70;p15"/>
          <p:cNvPicPr>
            <a:picLocks noChangeAspect="1"/>
          </p:cNvPicPr>
          <p:nvPr/>
        </p:nvPicPr>
        <p:blipFill>
          <a:blip r:embed="rId2">
            <a:extLst/>
          </a:blip>
          <a:stretch>
            <a:fillRect/>
          </a:stretch>
        </p:blipFill>
        <p:spPr>
          <a:xfrm>
            <a:off x="5486400" y="0"/>
            <a:ext cx="3657599" cy="4365200"/>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26" name="Google Shape;75;p16"/>
          <p:cNvSpPr txBox="1"/>
          <p:nvPr>
            <p:ph type="title"/>
          </p:nvPr>
        </p:nvSpPr>
        <p:spPr>
          <a:xfrm>
            <a:off x="0" y="-6"/>
            <a:ext cx="5486400" cy="548700"/>
          </a:xfrm>
          <a:prstGeom prst="rect">
            <a:avLst/>
          </a:prstGeom>
        </p:spPr>
        <p:txBody>
          <a:bodyPr/>
          <a:lstStyle/>
          <a:p>
            <a:pPr defTabSz="521208">
              <a:defRPr sz="1596">
                <a:solidFill>
                  <a:srgbClr val="0000FF"/>
                </a:solidFill>
              </a:defRPr>
            </a:pPr>
            <a:r>
              <a:t>Series Episode 1: </a:t>
            </a:r>
            <a:r>
              <a:rPr>
                <a:solidFill>
                  <a:srgbClr val="000000"/>
                </a:solidFill>
              </a:rPr>
              <a:t>Lon Safko</a:t>
            </a:r>
          </a:p>
          <a:p>
            <a:pPr defTabSz="521208">
              <a:defRPr sz="1026"/>
            </a:pPr>
            <a:r>
              <a:t>Continued</a:t>
            </a:r>
          </a:p>
        </p:txBody>
      </p:sp>
      <p:sp>
        <p:nvSpPr>
          <p:cNvPr id="127" name="Google Shape;76;p16"/>
          <p:cNvSpPr txBox="1"/>
          <p:nvPr>
            <p:ph type="body" idx="1"/>
          </p:nvPr>
        </p:nvSpPr>
        <p:spPr>
          <a:xfrm>
            <a:off x="0" y="417990"/>
            <a:ext cx="5486400" cy="4340100"/>
          </a:xfrm>
          <a:prstGeom prst="rect">
            <a:avLst/>
          </a:prstGeom>
        </p:spPr>
        <p:txBody>
          <a:bodyPr/>
          <a:lstStyle/>
          <a:p>
            <a:pPr marL="0" indent="0">
              <a:lnSpc>
                <a:spcPct val="100000"/>
              </a:lnSpc>
              <a:buSzTx/>
              <a:buNone/>
              <a:defRPr sz="1000">
                <a:solidFill>
                  <a:srgbClr val="434343"/>
                </a:solidFill>
              </a:defRPr>
            </a:pPr>
            <a:r>
              <a:t>“My company was struggling and I was about to lose everything. I was working out of a little office space, just Keith and myself. Every time we would sell a system, we’d build the next system, pay some bills, and if there was anything left, Keith would get it. We never got ahead.  My wife Sherrie worked her a** off the whole time keeping our family afloat.  We ran completely out of money when I met a group of four prestigious investors who were interested in investing in my business and helping the disabled. It seemed too good to be true and I agreed, hoping that the influx of cash would help me save the business.</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The investors immediately brought on dozens of shareholders, pushed me to the side, and began to deliberately run my company into the ground. I wasn’t sure why with all their experience they would deliberately destroy my company. Suddenly it became clear,  their strategy was to stage a hostile takeover and bankrupt the company! Once bankrupt, they had cut a deal with the judge to buy the entire company for a mere $100k and own all the IP themselves.  I fought back with everything I had, but the company collapsed. </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Working from a spare bedroom, I informed them that if they had read their due diligence they would have seen a subtle clause in their contract stating that the company owned NONE of the IP, and that I personally owned it all, and licensed it to the company for $1 a year.  They missed their $1 payment and all of the IP reverted back to me!  The investors (all multi-millionaires) went insane, threatening me to give them all the IP and “If I personally benefit from helping the disabled in anyway, they will use their combined resources to be sure that my wife and I lived in a trailer park the rest of your lives.”</a:t>
            </a:r>
          </a:p>
          <a:p>
            <a:pPr marL="0" indent="0">
              <a:lnSpc>
                <a:spcPct val="100000"/>
              </a:lnSpc>
              <a:buSzTx/>
              <a:buNone/>
              <a:defRPr sz="1000">
                <a:solidFill>
                  <a:srgbClr val="434343"/>
                </a:solidFill>
              </a:defRPr>
            </a:pPr>
          </a:p>
          <a:p>
            <a:pPr marL="0" indent="0">
              <a:lnSpc>
                <a:spcPct val="100000"/>
              </a:lnSpc>
              <a:buSzTx/>
              <a:buNone/>
              <a:defRPr sz="1000">
                <a:solidFill>
                  <a:srgbClr val="434343"/>
                </a:solidFill>
              </a:defRPr>
            </a:pPr>
            <a:r>
              <a:t>Up against all odds, facing down business juggernauts set on my destruction, I played the only card I had left, a kamikaze move. I released 100% of my IP into the public domain!”  They got nothing and the world benefited from decades of my work.  There are 18 inventions in the Smithsonian Institution and more than 30,000 of my documents.</a:t>
            </a:r>
          </a:p>
        </p:txBody>
      </p:sp>
      <p:pic>
        <p:nvPicPr>
          <p:cNvPr id="128" name="Google Shape;77;p16" descr="Google Shape;77;p16"/>
          <p:cNvPicPr>
            <a:picLocks noChangeAspect="1"/>
          </p:cNvPicPr>
          <p:nvPr/>
        </p:nvPicPr>
        <p:blipFill>
          <a:blip r:embed="rId2">
            <a:extLst/>
          </a:blip>
          <a:stretch>
            <a:fillRect/>
          </a:stretch>
        </p:blipFill>
        <p:spPr>
          <a:xfrm>
            <a:off x="5486400" y="-6"/>
            <a:ext cx="3657599" cy="441960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30" name="Google Shape;89;p18"/>
          <p:cNvSpPr txBox="1"/>
          <p:nvPr>
            <p:ph type="title"/>
          </p:nvPr>
        </p:nvSpPr>
        <p:spPr>
          <a:xfrm>
            <a:off x="0" y="-6"/>
            <a:ext cx="5486400" cy="548700"/>
          </a:xfrm>
          <a:prstGeom prst="rect">
            <a:avLst/>
          </a:prstGeom>
        </p:spPr>
        <p:txBody>
          <a:bodyPr/>
          <a:lstStyle/>
          <a:p>
            <a:pPr defTabSz="841247">
              <a:defRPr sz="2576">
                <a:solidFill>
                  <a:srgbClr val="0000FF"/>
                </a:solidFill>
              </a:defRPr>
            </a:pPr>
            <a:r>
              <a:t>Series Associate </a:t>
            </a:r>
            <a:r>
              <a:rPr>
                <a:solidFill>
                  <a:srgbClr val="000000"/>
                </a:solidFill>
              </a:rPr>
              <a:t>Interviews</a:t>
            </a:r>
          </a:p>
        </p:txBody>
      </p:sp>
      <p:sp>
        <p:nvSpPr>
          <p:cNvPr id="131" name="Google Shape;90;p18"/>
          <p:cNvSpPr txBox="1"/>
          <p:nvPr>
            <p:ph type="body" idx="1"/>
          </p:nvPr>
        </p:nvSpPr>
        <p:spPr>
          <a:xfrm>
            <a:off x="0" y="519124"/>
            <a:ext cx="5486400" cy="4430402"/>
          </a:xfrm>
          <a:prstGeom prst="rect">
            <a:avLst/>
          </a:prstGeom>
        </p:spPr>
        <p:txBody>
          <a:bodyPr/>
          <a:lstStyle/>
          <a:p>
            <a:pPr marL="0" indent="0">
              <a:buSzTx/>
              <a:buNone/>
              <a:defRPr b="1" sz="1000">
                <a:solidFill>
                  <a:srgbClr val="434343"/>
                </a:solidFill>
              </a:defRPr>
            </a:pPr>
            <a:r>
              <a:t>Sherrie Safko, </a:t>
            </a:r>
            <a:r>
              <a:rPr b="0"/>
              <a:t>Lon’s wife, told him on a first date that him putting the computer in a box and not helping the disabled was the “most selfish thing I have ever heard.” She continuously pushed Lon to further his development, and supported him through the trials and tribulations that saved lives around the world and built the $15.3 Industry.</a:t>
            </a:r>
          </a:p>
          <a:p>
            <a:pPr marL="0" indent="0">
              <a:spcBef>
                <a:spcPts val="1600"/>
              </a:spcBef>
              <a:buSzTx/>
              <a:buNone/>
              <a:defRPr b="1" sz="1000">
                <a:solidFill>
                  <a:srgbClr val="434343"/>
                </a:solidFill>
              </a:defRPr>
            </a:pPr>
            <a:r>
              <a:t>Keith Fisher</a:t>
            </a:r>
            <a:r>
              <a:rPr b="0"/>
              <a:t>, Worked for free for Lon, the “brightest student” the local college had ever seen.  Within a few years, he became the Vice President of Engineering and went on to develop dozens of electronic devices to help the disabled. He now develops artificial intelligence for companies like Intuit and Taco Bell.</a:t>
            </a:r>
          </a:p>
          <a:p>
            <a:pPr marL="0" indent="0">
              <a:spcBef>
                <a:spcPts val="1600"/>
              </a:spcBef>
              <a:buSzTx/>
              <a:buNone/>
              <a:defRPr b="1" sz="1000">
                <a:solidFill>
                  <a:srgbClr val="434343"/>
                </a:solidFill>
              </a:defRPr>
            </a:pPr>
            <a:r>
              <a:t>Dr. Sam Wise</a:t>
            </a:r>
            <a:r>
              <a:rPr b="0"/>
              <a:t>, Helped trial Lon’s SenSei system, while director of the Disability Division of the Palo Alto Veterans Administration Hospital.  Sam invented the DataGlove while working under a grant from NASA / DARPA, which is currently used today by astronauts to repair satellites from within the ISS, and by Mattel for kids to play their Nintendo. Sam will be the subject of his own episode.</a:t>
            </a:r>
          </a:p>
          <a:p>
            <a:pPr marL="0" indent="0">
              <a:spcBef>
                <a:spcPts val="1600"/>
              </a:spcBef>
              <a:buSzTx/>
              <a:buNone/>
              <a:defRPr b="1" sz="1000">
                <a:solidFill>
                  <a:srgbClr val="434343"/>
                </a:solidFill>
              </a:defRPr>
            </a:pPr>
            <a:r>
              <a:t>Larry Scarborough,</a:t>
            </a:r>
            <a:r>
              <a:rPr b="0"/>
              <a:t> Managing Partner, Bryan Cave Attorneys at Law, who represented Apple against Microsoft in the 189 copyright infringement case Macintosh vs Windows.  He also assisted Lon in his lawsuit and cease and desist against Microsoft and the “Bob” operating system which Bill Gates Sr., stole from Lon.  Lon Killed  Bob!</a:t>
            </a:r>
          </a:p>
          <a:p>
            <a:pPr marL="0" indent="0">
              <a:spcBef>
                <a:spcPts val="1600"/>
              </a:spcBef>
              <a:buSzTx/>
              <a:buNone/>
              <a:defRPr b="1" sz="1000">
                <a:solidFill>
                  <a:srgbClr val="434343"/>
                </a:solidFill>
              </a:defRPr>
            </a:pPr>
            <a:r>
              <a:t>Steve Wozniak</a:t>
            </a:r>
            <a:r>
              <a:rPr b="0"/>
              <a:t>, Co-Founder of Apple Computer and founder of Cloud9, a Los Gatos startup and inventor of the first Infrared, All-In-One Media Controller worked with Lon to allow his device to help the disabled.  The Woz will will be the subject of his own episode.</a:t>
            </a:r>
          </a:p>
        </p:txBody>
      </p:sp>
      <p:pic>
        <p:nvPicPr>
          <p:cNvPr id="132" name="Google Shape;91;p18" descr="Google Shape;91;p18"/>
          <p:cNvPicPr>
            <a:picLocks noChangeAspect="1"/>
          </p:cNvPicPr>
          <p:nvPr/>
        </p:nvPicPr>
        <p:blipFill>
          <a:blip r:embed="rId2">
            <a:extLst/>
          </a:blip>
          <a:stretch>
            <a:fillRect/>
          </a:stretch>
        </p:blipFill>
        <p:spPr>
          <a:xfrm>
            <a:off x="5486400" y="0"/>
            <a:ext cx="3657602" cy="441503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34" name="Google Shape;96;p19"/>
          <p:cNvSpPr txBox="1"/>
          <p:nvPr>
            <p:ph type="title"/>
          </p:nvPr>
        </p:nvSpPr>
        <p:spPr>
          <a:xfrm>
            <a:off x="0" y="-6"/>
            <a:ext cx="5486400" cy="548700"/>
          </a:xfrm>
          <a:prstGeom prst="rect">
            <a:avLst/>
          </a:prstGeom>
        </p:spPr>
        <p:txBody>
          <a:bodyPr/>
          <a:lstStyle/>
          <a:p>
            <a:pPr defTabSz="521208">
              <a:defRPr sz="1596">
                <a:solidFill>
                  <a:srgbClr val="0000FF"/>
                </a:solidFill>
              </a:defRPr>
            </a:pPr>
            <a:r>
              <a:t>Series Associate </a:t>
            </a:r>
            <a:r>
              <a:rPr>
                <a:solidFill>
                  <a:srgbClr val="434343"/>
                </a:solidFill>
              </a:rPr>
              <a:t>Interviews</a:t>
            </a:r>
            <a:endParaRPr>
              <a:solidFill>
                <a:srgbClr val="434343"/>
              </a:solidFill>
            </a:endParaRPr>
          </a:p>
          <a:p>
            <a:pPr defTabSz="521208">
              <a:defRPr i="1" sz="1026"/>
            </a:pPr>
            <a:r>
              <a:t>Continued</a:t>
            </a:r>
          </a:p>
        </p:txBody>
      </p:sp>
      <p:sp>
        <p:nvSpPr>
          <p:cNvPr id="135" name="Google Shape;97;p19"/>
          <p:cNvSpPr txBox="1"/>
          <p:nvPr>
            <p:ph type="body" idx="1"/>
          </p:nvPr>
        </p:nvSpPr>
        <p:spPr>
          <a:xfrm>
            <a:off x="0" y="713974"/>
            <a:ext cx="5486400" cy="4430402"/>
          </a:xfrm>
          <a:prstGeom prst="rect">
            <a:avLst/>
          </a:prstGeom>
        </p:spPr>
        <p:txBody>
          <a:bodyPr/>
          <a:lstStyle/>
          <a:p>
            <a:pPr marL="0" indent="0">
              <a:buSzTx/>
              <a:buNone/>
              <a:defRPr b="1" sz="1000">
                <a:solidFill>
                  <a:srgbClr val="434343"/>
                </a:solidFill>
              </a:defRPr>
            </a:pPr>
            <a:r>
              <a:t>Ray Powers</a:t>
            </a:r>
            <a:r>
              <a:rPr b="0"/>
              <a:t>, Software Programmer, and early employee fresh out of trade school became one of the company’s first and best programmers.</a:t>
            </a:r>
          </a:p>
          <a:p>
            <a:pPr marL="0" indent="0">
              <a:spcBef>
                <a:spcPts val="1600"/>
              </a:spcBef>
              <a:buSzTx/>
              <a:buNone/>
              <a:defRPr b="1" sz="1000">
                <a:solidFill>
                  <a:srgbClr val="434343"/>
                </a:solidFill>
              </a:defRPr>
            </a:pPr>
            <a:r>
              <a:t>Aki Hirota</a:t>
            </a:r>
            <a:r>
              <a:rPr b="0"/>
              <a:t>, Graphic Designer, who designed all the last generation screens, buttons, and human interfaces. Lon sponsored him and his wife for an American Work Visa which allowed them to become American Citizens. Aki went on to a successful career in industrial graphics design.</a:t>
            </a:r>
          </a:p>
          <a:p>
            <a:pPr marL="0" indent="0">
              <a:spcBef>
                <a:spcPts val="1600"/>
              </a:spcBef>
              <a:buSzTx/>
              <a:buNone/>
              <a:defRPr b="1" sz="1000">
                <a:solidFill>
                  <a:srgbClr val="434343"/>
                </a:solidFill>
              </a:defRPr>
            </a:pPr>
            <a:r>
              <a:t>Rick Warden</a:t>
            </a:r>
            <a:r>
              <a:rPr b="0"/>
              <a:t>, Special Education Therapist, worked with Skip a 15 year old quadrepelegic who, at 12 was crushed by a garbage truck.  Rick taught Skip how to use the SenSei System to graduate high school and invite the girl of his dreams to the prom.</a:t>
            </a:r>
          </a:p>
          <a:p>
            <a:pPr marL="0" indent="0">
              <a:spcBef>
                <a:spcPts val="1600"/>
              </a:spcBef>
              <a:buSzTx/>
              <a:buNone/>
              <a:defRPr b="1" sz="1000">
                <a:solidFill>
                  <a:srgbClr val="434343"/>
                </a:solidFill>
              </a:defRPr>
            </a:pPr>
            <a:r>
              <a:t>Craig Orr</a:t>
            </a:r>
            <a:r>
              <a:rPr b="0"/>
              <a:t>, Senior Archivist for The Smithsonian Institution in Washington, D.C., came to Lon on the other side of the country to chose 18 inventions and more than 30,000 of Lon’s professional papers for the Smithsonian.  Craig was sent by the Director of the Smithsonian who said “Lon has made more of a contribution to the human / computer interface as has anyone.”  Craig is now is the Sr. Curator for the Smithsonian Institution.</a:t>
            </a:r>
          </a:p>
          <a:p>
            <a:pPr marL="0" indent="0">
              <a:spcBef>
                <a:spcPts val="1600"/>
              </a:spcBef>
              <a:buSzTx/>
              <a:buNone/>
              <a:defRPr b="1" sz="1000">
                <a:solidFill>
                  <a:srgbClr val="434343"/>
                </a:solidFill>
              </a:defRPr>
            </a:pPr>
            <a:r>
              <a:t>Dr. Thomas Furness</a:t>
            </a:r>
            <a:r>
              <a:rPr b="0"/>
              <a:t>, the inventor of Virtual Reality, invited Lon to the University of Washington to meet Bill Gates Sr. to help him raise money for his ever struggling company.  Tom was asked to verify Lon’s work.  Tom’s response?  “I spent 16 years, working with more than a dozen Ph.D.s, and spent 100’s of millions of dollars creating a multi-million dollar computer system for V.R..  Lon did it for $2,500!”  Tom will be the subject of his own episode.</a:t>
            </a:r>
          </a:p>
        </p:txBody>
      </p:sp>
      <p:pic>
        <p:nvPicPr>
          <p:cNvPr id="136" name="Google Shape;98;p19" descr="Google Shape;98;p19"/>
          <p:cNvPicPr>
            <a:picLocks noChangeAspect="1"/>
          </p:cNvPicPr>
          <p:nvPr/>
        </p:nvPicPr>
        <p:blipFill>
          <a:blip r:embed="rId2">
            <a:extLst/>
          </a:blip>
          <a:stretch>
            <a:fillRect/>
          </a:stretch>
        </p:blipFill>
        <p:spPr>
          <a:xfrm>
            <a:off x="5486400" y="0"/>
            <a:ext cx="3657600" cy="441503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38" name="Google Shape;103;p20"/>
          <p:cNvSpPr txBox="1"/>
          <p:nvPr>
            <p:ph type="body" idx="1"/>
          </p:nvPr>
        </p:nvSpPr>
        <p:spPr>
          <a:xfrm>
            <a:off x="0" y="588299"/>
            <a:ext cx="5486400" cy="4555202"/>
          </a:xfrm>
          <a:prstGeom prst="rect">
            <a:avLst/>
          </a:prstGeom>
        </p:spPr>
        <p:txBody>
          <a:bodyPr/>
          <a:lstStyle/>
          <a:p>
            <a:pPr marL="0" indent="0">
              <a:lnSpc>
                <a:spcPct val="100000"/>
              </a:lnSpc>
              <a:buSzTx/>
              <a:buNone/>
              <a:defRPr b="1" sz="1000">
                <a:solidFill>
                  <a:srgbClr val="434343"/>
                </a:solidFill>
              </a:defRPr>
            </a:pPr>
            <a:r>
              <a:t>Episode 2: Steve Wozniak, Co-Founder of Apple Computer, Inc.</a:t>
            </a:r>
          </a:p>
          <a:p>
            <a:pPr marL="0" indent="0">
              <a:lnSpc>
                <a:spcPct val="100000"/>
              </a:lnSpc>
              <a:buSzTx/>
              <a:buNone/>
              <a:defRPr sz="1000">
                <a:solidFill>
                  <a:srgbClr val="434343"/>
                </a:solidFill>
              </a:defRPr>
            </a:pPr>
            <a:r>
              <a:t>The Woz’s technology impacted today’s world in ways we are still experiencing.  It wasn’t always Million dollar stock options and fame.  The two Steve’s started from humble beginnings in a garage in Los Altos, California.  No company, no money, no help, and no idea how they were going to put their own personal “Dents In The Universe!”   Interviews T.B.D.</a:t>
            </a:r>
          </a:p>
          <a:p>
            <a:pPr marL="0" indent="0">
              <a:lnSpc>
                <a:spcPct val="100000"/>
              </a:lnSpc>
              <a:buSzTx/>
              <a:buNone/>
              <a:defRPr b="1" sz="1000">
                <a:solidFill>
                  <a:srgbClr val="434343"/>
                </a:solidFill>
              </a:defRPr>
            </a:pPr>
          </a:p>
          <a:p>
            <a:pPr marL="0" indent="0">
              <a:lnSpc>
                <a:spcPct val="100000"/>
              </a:lnSpc>
              <a:buSzTx/>
              <a:buNone/>
              <a:defRPr b="1" sz="1000">
                <a:solidFill>
                  <a:srgbClr val="434343"/>
                </a:solidFill>
              </a:defRPr>
            </a:pPr>
            <a:r>
              <a:t>Episode 3: Vint Cerf: “Father of the Internet”</a:t>
            </a:r>
          </a:p>
          <a:p>
            <a:pPr marL="0" indent="0">
              <a:lnSpc>
                <a:spcPct val="100000"/>
              </a:lnSpc>
              <a:buSzTx/>
              <a:buNone/>
              <a:defRPr sz="1000">
                <a:solidFill>
                  <a:srgbClr val="434343"/>
                </a:solidFill>
              </a:defRPr>
            </a:pPr>
            <a:r>
              <a:t>Just an engineer working for DARPA along with a dozen others, Vint changed the world!  He had a simple vision, how can we connect a dozen military bases and universities together and keep the connection in the event of a nuclear attack.  The man responsible for “</a:t>
            </a:r>
            <a:r>
              <a:rPr u="sng">
                <a:solidFill>
                  <a:schemeClr val="accent5"/>
                </a:solidFill>
                <a:uFill>
                  <a:solidFill>
                    <a:schemeClr val="accent5"/>
                  </a:solidFill>
                </a:uFill>
                <a:hlinkClick r:id="rId2" invalidUrl="" action="" tgtFrame="" tooltip="" history="1" highlightClick="0" endSnd="0"/>
              </a:rPr>
              <a:t>http://www</a:t>
            </a:r>
            <a:r>
              <a:t>”, Vint Cerf gave new meaning to the term “Cerfing” the web!  Interviews T.B.D.</a:t>
            </a:r>
          </a:p>
          <a:p>
            <a:pPr marL="0" indent="0">
              <a:lnSpc>
                <a:spcPct val="100000"/>
              </a:lnSpc>
              <a:buSzTx/>
              <a:buNone/>
              <a:defRPr b="1" sz="1000">
                <a:solidFill>
                  <a:srgbClr val="434343"/>
                </a:solidFill>
              </a:defRPr>
            </a:pPr>
          </a:p>
          <a:p>
            <a:pPr marL="0" indent="0">
              <a:lnSpc>
                <a:spcPct val="100000"/>
              </a:lnSpc>
              <a:buSzTx/>
              <a:buNone/>
              <a:defRPr b="1" sz="1000">
                <a:solidFill>
                  <a:srgbClr val="434343"/>
                </a:solidFill>
              </a:defRPr>
            </a:pPr>
            <a:r>
              <a:t>Episode 4: Dr. Nathan Schulhof, Inventor of the “MP3 Player”</a:t>
            </a:r>
          </a:p>
          <a:p>
            <a:pPr marL="0" indent="0">
              <a:lnSpc>
                <a:spcPct val="100000"/>
              </a:lnSpc>
              <a:buSzTx/>
              <a:buNone/>
              <a:defRPr sz="1000">
                <a:solidFill>
                  <a:srgbClr val="434343"/>
                </a:solidFill>
              </a:defRPr>
            </a:pPr>
            <a:r>
              <a:t>Technology entrepreneur Nathan Schulhof invented the first MP3 player – Audio Highway’s ‘Listen Up’ in the mid-90s, unearthing a brand-new way to consume music, and thereby changing the industry forever. His idea was subsequently copied by his competitor, Philips, who tried to push him out of business to make way for their own device. Apple released the superior ‘iPod’ soon after, and the rest is history.</a:t>
            </a:r>
          </a:p>
          <a:p>
            <a:pPr marL="0" indent="0">
              <a:lnSpc>
                <a:spcPct val="100000"/>
              </a:lnSpc>
              <a:buSzTx/>
              <a:buNone/>
              <a:defRPr sz="1000">
                <a:solidFill>
                  <a:srgbClr val="434343"/>
                </a:solidFill>
              </a:defRPr>
            </a:pPr>
          </a:p>
          <a:p>
            <a:pPr marL="0" indent="0">
              <a:lnSpc>
                <a:spcPct val="100000"/>
              </a:lnSpc>
              <a:buSzTx/>
              <a:buNone/>
              <a:defRPr b="1" sz="1000">
                <a:solidFill>
                  <a:srgbClr val="434343"/>
                </a:solidFill>
              </a:defRPr>
            </a:pPr>
            <a:r>
              <a:t>Episode 5: Dr. Thomas Furness, “The Father of Virtual Reality</a:t>
            </a:r>
          </a:p>
          <a:p>
            <a:pPr marL="0" indent="0">
              <a:lnSpc>
                <a:spcPct val="100000"/>
              </a:lnSpc>
              <a:buSzTx/>
              <a:buNone/>
              <a:defRPr sz="1000">
                <a:solidFill>
                  <a:srgbClr val="434343"/>
                </a:solidFill>
              </a:defRPr>
            </a:pPr>
            <a:r>
              <a:t>Dr. Furness was challenged with creating a system that would allow an F-15 Fighter Pilot to take off, perform their maneuvers, and land while their cockpit was painted black.  They had to fly using a virtual simulation of the reality below the pilot.  More than a dozen years, a dozen Ph.D.s, and 100’s of millions of dollars, Dr. Furness invented the V.R., Virtual Reality we see today.  Interviews T.B.D.</a:t>
            </a:r>
          </a:p>
        </p:txBody>
      </p:sp>
      <p:sp>
        <p:nvSpPr>
          <p:cNvPr id="139" name="Google Shape;104;p20"/>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Additional Episodes 2-5</a:t>
            </a:r>
          </a:p>
        </p:txBody>
      </p:sp>
      <p:grpSp>
        <p:nvGrpSpPr>
          <p:cNvPr id="142" name="Group"/>
          <p:cNvGrpSpPr/>
          <p:nvPr/>
        </p:nvGrpSpPr>
        <p:grpSpPr>
          <a:xfrm>
            <a:off x="5486400" y="0"/>
            <a:ext cx="3657600" cy="4405068"/>
            <a:chOff x="0" y="0"/>
            <a:chExt cx="3657600" cy="4405067"/>
          </a:xfrm>
        </p:grpSpPr>
        <p:pic>
          <p:nvPicPr>
            <p:cNvPr id="140" name="Google Shape;105;p20" descr="Google Shape;105;p20"/>
            <p:cNvPicPr>
              <a:picLocks noChangeAspect="1"/>
            </p:cNvPicPr>
            <p:nvPr/>
          </p:nvPicPr>
          <p:blipFill>
            <a:blip r:embed="rId3">
              <a:extLst/>
            </a:blip>
            <a:stretch>
              <a:fillRect/>
            </a:stretch>
          </p:blipFill>
          <p:spPr>
            <a:xfrm>
              <a:off x="0" y="0"/>
              <a:ext cx="3657600" cy="4405068"/>
            </a:xfrm>
            <a:prstGeom prst="rect">
              <a:avLst/>
            </a:prstGeom>
            <a:ln w="12700" cap="flat">
              <a:noFill/>
              <a:miter lim="400000"/>
            </a:ln>
            <a:effectLst/>
          </p:spPr>
        </p:pic>
        <p:pic>
          <p:nvPicPr>
            <p:cNvPr id="141" name="Image" descr="Image"/>
            <p:cNvPicPr>
              <a:picLocks noChangeAspect="1"/>
            </p:cNvPicPr>
            <p:nvPr/>
          </p:nvPicPr>
          <p:blipFill>
            <a:blip r:embed="rId4">
              <a:extLst/>
            </a:blip>
            <a:stretch>
              <a:fillRect/>
            </a:stretch>
          </p:blipFill>
          <p:spPr>
            <a:xfrm>
              <a:off x="1899963" y="3222232"/>
              <a:ext cx="1181674" cy="118167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44" name="Google Shape;110;p21"/>
          <p:cNvSpPr txBox="1"/>
          <p:nvPr>
            <p:ph type="body" idx="1"/>
          </p:nvPr>
        </p:nvSpPr>
        <p:spPr>
          <a:xfrm>
            <a:off x="20249" y="799199"/>
            <a:ext cx="5486401" cy="4322102"/>
          </a:xfrm>
          <a:prstGeom prst="rect">
            <a:avLst/>
          </a:prstGeom>
        </p:spPr>
        <p:txBody>
          <a:bodyPr/>
          <a:lstStyle/>
          <a:p>
            <a:pPr marL="0" indent="0">
              <a:lnSpc>
                <a:spcPct val="100000"/>
              </a:lnSpc>
              <a:buSzTx/>
              <a:buNone/>
              <a:defRPr b="1" sz="1000">
                <a:solidFill>
                  <a:srgbClr val="434343"/>
                </a:solidFill>
              </a:defRPr>
            </a:pPr>
            <a:r>
              <a:t>Episode 6: Gladys West, Inventor of GPS</a:t>
            </a:r>
          </a:p>
          <a:p>
            <a:pPr marL="0" indent="0">
              <a:lnSpc>
                <a:spcPct val="100000"/>
              </a:lnSpc>
              <a:buSzTx/>
              <a:buNone/>
              <a:defRPr sz="1000">
                <a:solidFill>
                  <a:srgbClr val="434343"/>
                </a:solidFill>
              </a:defRPr>
            </a:pPr>
            <a:r>
              <a:t>Gladys is an American hero and mathematician known for her contributions to the mathematical modeling of the shape of the Earth,  Einstein's Theory of Relativity Time Warping, and her work on the development of the satellite geodesy models that were eventually incorporated into the Global Positioning System (GPS).  Gladys is 90 years old.  Interviews T.B.D.</a:t>
            </a:r>
            <a:endParaRPr b="1"/>
          </a:p>
          <a:p>
            <a:pPr marL="0" indent="0">
              <a:lnSpc>
                <a:spcPct val="100000"/>
              </a:lnSpc>
              <a:buSzTx/>
              <a:buNone/>
              <a:defRPr b="1" sz="1000">
                <a:solidFill>
                  <a:srgbClr val="434343"/>
                </a:solidFill>
              </a:defRPr>
            </a:pPr>
          </a:p>
          <a:p>
            <a:pPr marL="0" indent="0">
              <a:lnSpc>
                <a:spcPct val="100000"/>
              </a:lnSpc>
              <a:buSzTx/>
              <a:buNone/>
              <a:defRPr b="1" sz="1000">
                <a:solidFill>
                  <a:srgbClr val="434343"/>
                </a:solidFill>
              </a:defRPr>
            </a:pPr>
            <a:r>
              <a:t>Episode 7: Martin Cooper, “Father of the Cell Phone”</a:t>
            </a:r>
          </a:p>
          <a:p>
            <a:pPr marL="0" indent="0">
              <a:lnSpc>
                <a:spcPct val="100000"/>
              </a:lnSpc>
              <a:buSzTx/>
              <a:buNone/>
              <a:defRPr sz="1000">
                <a:solidFill>
                  <a:srgbClr val="434343"/>
                </a:solidFill>
              </a:defRPr>
            </a:pPr>
            <a:r>
              <a:t>Growing up from immigrant parents, and later serving during the Korean War, Marty built himself into a “wireless visionary who reshaped the concept of mobile communication”.  After decades of work and fierce competition with AT&amp;T, Martin was responsible for creating two-way radio dispatch, quartz crystal manufacture, pagers, and the world’s first cell phone.  His first cell phone call was not to his wife, but to his competitor; AT&amp;T.</a:t>
            </a:r>
            <a:br/>
            <a:r>
              <a:t>Interviews: Satya Nadella (CEO Microsoft), Vint Cerf (“Father of the Internet”), George Fisher (CEO Motorola), plus additional Interviews T.B.D.</a:t>
            </a:r>
            <a:endParaRPr b="1"/>
          </a:p>
          <a:p>
            <a:pPr marL="0" indent="0">
              <a:lnSpc>
                <a:spcPct val="100000"/>
              </a:lnSpc>
              <a:buSzTx/>
              <a:buNone/>
              <a:defRPr b="1" sz="1000">
                <a:solidFill>
                  <a:srgbClr val="434343"/>
                </a:solidFill>
              </a:defRPr>
            </a:pPr>
          </a:p>
          <a:p>
            <a:pPr marL="0" indent="0">
              <a:lnSpc>
                <a:spcPct val="100000"/>
              </a:lnSpc>
              <a:buSzTx/>
              <a:buNone/>
              <a:defRPr b="1" sz="1000">
                <a:solidFill>
                  <a:srgbClr val="434343"/>
                </a:solidFill>
              </a:defRPr>
            </a:pPr>
            <a:r>
              <a:t>Episode 8: Jonathan Sackier &amp; Yulun Wang, Co-Inventors of the Da Vinci Machine</a:t>
            </a:r>
          </a:p>
          <a:p>
            <a:pPr marL="0" indent="0">
              <a:lnSpc>
                <a:spcPct val="100000"/>
              </a:lnSpc>
              <a:buSzTx/>
              <a:buNone/>
              <a:defRPr sz="1000">
                <a:solidFill>
                  <a:srgbClr val="434343"/>
                </a:solidFill>
              </a:defRPr>
            </a:pPr>
            <a:r>
              <a:t>Jonathan &amp; Yulan are considered the fathers of modern surgical robotics, with the first FDA approved surgical robot and used in the world’s first telesurgery procedure, known as the Lindbergh Operation.  The Da Vinci Machine brings it all together!  They are credited with helping to develop medical technologies including laparoscopic surgery, amniotic stem cells and the first commercial surgical robot, AESOP, and now the immensely successful Da Vinci robotic surgery system which has saved over 6,000 lives to date.  Interviews T.B.D.</a:t>
            </a:r>
          </a:p>
        </p:txBody>
      </p:sp>
      <p:sp>
        <p:nvSpPr>
          <p:cNvPr id="145" name="Google Shape;111;p21"/>
          <p:cNvSpPr txBox="1"/>
          <p:nvPr>
            <p:ph type="title"/>
          </p:nvPr>
        </p:nvSpPr>
        <p:spPr>
          <a:xfrm>
            <a:off x="0" y="-1"/>
            <a:ext cx="5486400" cy="799202"/>
          </a:xfrm>
          <a:prstGeom prst="rect">
            <a:avLst/>
          </a:prstGeom>
        </p:spPr>
        <p:txBody>
          <a:bodyPr/>
          <a:lstStyle/>
          <a:p>
            <a:pPr defTabSz="841247">
              <a:defRPr sz="2576">
                <a:solidFill>
                  <a:srgbClr val="0000FF"/>
                </a:solidFill>
              </a:defRPr>
            </a:pPr>
            <a:r>
              <a:t>ADDITIONAL Episodes 6-8</a:t>
            </a:r>
          </a:p>
          <a:p>
            <a:pPr defTabSz="841247">
              <a:defRPr sz="1656"/>
            </a:pPr>
            <a:r>
              <a:t>Continued</a:t>
            </a:r>
          </a:p>
        </p:txBody>
      </p:sp>
      <p:pic>
        <p:nvPicPr>
          <p:cNvPr id="146" name="Google Shape;112;p21" descr="Google Shape;112;p21"/>
          <p:cNvPicPr>
            <a:picLocks noChangeAspect="1"/>
          </p:cNvPicPr>
          <p:nvPr/>
        </p:nvPicPr>
        <p:blipFill>
          <a:blip r:embed="rId2">
            <a:extLst/>
          </a:blip>
          <a:stretch>
            <a:fillRect/>
          </a:stretch>
        </p:blipFill>
        <p:spPr>
          <a:xfrm>
            <a:off x="5486400" y="0"/>
            <a:ext cx="3657600" cy="4421276"/>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48" name="Google Shape;82;p17"/>
          <p:cNvSpPr txBox="1"/>
          <p:nvPr>
            <p:ph type="title"/>
          </p:nvPr>
        </p:nvSpPr>
        <p:spPr>
          <a:xfrm>
            <a:off x="0" y="-6"/>
            <a:ext cx="5486400" cy="548700"/>
          </a:xfrm>
          <a:prstGeom prst="rect">
            <a:avLst/>
          </a:prstGeom>
        </p:spPr>
        <p:txBody>
          <a:bodyPr/>
          <a:lstStyle/>
          <a:p>
            <a:pPr defTabSz="841247">
              <a:defRPr sz="2576">
                <a:solidFill>
                  <a:srgbClr val="0000FF"/>
                </a:solidFill>
              </a:defRPr>
            </a:pPr>
            <a:r>
              <a:t>Series Overview </a:t>
            </a:r>
            <a:r>
              <a:rPr>
                <a:solidFill>
                  <a:srgbClr val="000000"/>
                </a:solidFill>
              </a:rPr>
              <a:t>Interviews</a:t>
            </a:r>
          </a:p>
        </p:txBody>
      </p:sp>
      <p:pic>
        <p:nvPicPr>
          <p:cNvPr id="149" name="Google Shape;83;p17" descr="Google Shape;83;p17"/>
          <p:cNvPicPr>
            <a:picLocks noChangeAspect="1"/>
          </p:cNvPicPr>
          <p:nvPr/>
        </p:nvPicPr>
        <p:blipFill>
          <a:blip r:embed="rId2">
            <a:extLst/>
          </a:blip>
          <a:stretch>
            <a:fillRect/>
          </a:stretch>
        </p:blipFill>
        <p:spPr>
          <a:xfrm>
            <a:off x="5486400" y="0"/>
            <a:ext cx="3657602" cy="4415033"/>
          </a:xfrm>
          <a:prstGeom prst="rect">
            <a:avLst/>
          </a:prstGeom>
          <a:ln w="12700">
            <a:miter lim="400000"/>
          </a:ln>
        </p:spPr>
      </p:pic>
      <p:sp>
        <p:nvSpPr>
          <p:cNvPr id="150" name="Google Shape;84;p17"/>
          <p:cNvSpPr txBox="1"/>
          <p:nvPr>
            <p:ph type="body" sz="quarter" idx="1"/>
          </p:nvPr>
        </p:nvSpPr>
        <p:spPr>
          <a:xfrm>
            <a:off x="0" y="593550"/>
            <a:ext cx="5486401" cy="953243"/>
          </a:xfrm>
          <a:prstGeom prst="rect">
            <a:avLst/>
          </a:prstGeom>
        </p:spPr>
        <p:txBody>
          <a:bodyPr/>
          <a:lstStyle/>
          <a:p>
            <a:pPr marL="0" indent="0" defTabSz="850391">
              <a:buSzTx/>
              <a:buNone/>
              <a:defRPr sz="930">
                <a:solidFill>
                  <a:srgbClr val="333333"/>
                </a:solidFill>
              </a:defRPr>
            </a:pPr>
            <a:r>
              <a:t>This is a suggested list of Overview Interviews with celebrities, influencers, moguls, and innovators, which will give different perspectives, entertaining cameo interviews, and bring huge amounts of viewers to this series.</a:t>
            </a:r>
          </a:p>
          <a:p>
            <a:pPr marL="0" indent="0" defTabSz="850391">
              <a:buSzTx/>
              <a:buNone/>
              <a:defRPr sz="930">
                <a:solidFill>
                  <a:srgbClr val="333333"/>
                </a:solidFill>
              </a:defRPr>
            </a:pPr>
          </a:p>
          <a:p>
            <a:pPr marL="0" indent="0" defTabSz="850391">
              <a:buSzTx/>
              <a:buNone/>
              <a:defRPr sz="930">
                <a:solidFill>
                  <a:srgbClr val="333333"/>
                </a:solidFill>
              </a:defRPr>
            </a:pPr>
            <a:r>
              <a:t>The list is comprised of people such as:</a:t>
            </a:r>
          </a:p>
        </p:txBody>
      </p:sp>
      <p:sp>
        <p:nvSpPr>
          <p:cNvPr id="151" name="An “Internal” list of interviews include people who have compelling and interesting perspectives, such as workers who ate cantaloupe in their cars because they couldn’t get paid, people who got screwed, people who succeeded, and people that were close to"/>
          <p:cNvSpPr txBox="1"/>
          <p:nvPr/>
        </p:nvSpPr>
        <p:spPr>
          <a:xfrm>
            <a:off x="12577" y="3397807"/>
            <a:ext cx="5461246" cy="1347209"/>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nSpc>
                <a:spcPct val="115000"/>
              </a:lnSpc>
              <a:buClr>
                <a:schemeClr val="accent2">
                  <a:lumOff val="21764"/>
                </a:schemeClr>
              </a:buClr>
              <a:buFont typeface="Arial"/>
              <a:defRPr sz="1000">
                <a:solidFill>
                  <a:srgbClr val="333333"/>
                </a:solidFill>
              </a:defRPr>
            </a:pPr>
            <a:r>
              <a:t>An “Internal” list of interviews include people who have compelling and interesting perspectives, such as workers who ate cantaloupe in their cars because they couldn’t get paid, people who got screwed, people who succeeded, and people that were close to the company that have a different viewpoints on what actually happened and how this project affected their lives.  Some made money, some went broke, and even some died trying.</a:t>
            </a:r>
          </a:p>
          <a:p>
            <a:pPr>
              <a:lnSpc>
                <a:spcPct val="115000"/>
              </a:lnSpc>
              <a:buClr>
                <a:schemeClr val="accent2">
                  <a:lumOff val="21764"/>
                </a:schemeClr>
              </a:buClr>
              <a:buFont typeface="Arial"/>
              <a:defRPr sz="1000">
                <a:solidFill>
                  <a:srgbClr val="333333"/>
                </a:solidFill>
              </a:defRPr>
            </a:pPr>
          </a:p>
          <a:p>
            <a:pPr>
              <a:lnSpc>
                <a:spcPct val="115000"/>
              </a:lnSpc>
              <a:buClr>
                <a:schemeClr val="accent2">
                  <a:lumOff val="21764"/>
                </a:schemeClr>
              </a:buClr>
              <a:buFont typeface="Arial"/>
              <a:defRPr sz="1000">
                <a:solidFill>
                  <a:srgbClr val="333333"/>
                </a:solidFill>
              </a:defRPr>
            </a:pPr>
            <a:r>
              <a:t>Each of the Episode Characters will have an extensive list of their own personal contacts, interviews, friends, mega-celebrities, and famous people to add to this list.</a:t>
            </a:r>
          </a:p>
        </p:txBody>
      </p:sp>
      <p:graphicFrame>
        <p:nvGraphicFramePr>
          <p:cNvPr id="152" name="Table"/>
          <p:cNvGraphicFramePr/>
          <p:nvPr/>
        </p:nvGraphicFramePr>
        <p:xfrm>
          <a:off x="170903" y="1591648"/>
          <a:ext cx="5157294" cy="1613305"/>
        </p:xfrm>
        <a:graphic xmlns:a="http://schemas.openxmlformats.org/drawingml/2006/main">
          <a:graphicData uri="http://schemas.openxmlformats.org/drawingml/2006/table">
            <a:tbl>
              <a:tblPr firstCol="0" firstRow="0" lastCol="0" lastRow="0" bandCol="0" bandRow="0" rtl="0">
                <a:tableStyleId>{33BA23B1-9221-436E-865A-0063620EA4FD}</a:tableStyleId>
              </a:tblPr>
              <a:tblGrid>
                <a:gridCol w="1286148"/>
                <a:gridCol w="1286148"/>
                <a:gridCol w="1286148"/>
                <a:gridCol w="1286148"/>
              </a:tblGrid>
              <a:tr h="320120">
                <a:tc>
                  <a:txBody>
                    <a:bodyPr/>
                    <a:lstStyle/>
                    <a:p>
                      <a:pPr lvl="1" indent="228600" algn="ctr" defTabSz="457200">
                        <a:defRPr sz="900"/>
                      </a:pPr>
                      <a:r>
                        <a:t>Steve Forbes</a:t>
                      </a:r>
                    </a:p>
                  </a:txBody>
                  <a:tcPr marL="0" marR="0" marT="0" marB="0" anchor="ctr" anchorCtr="0" horzOverflow="overflow">
                    <a:lnL w="0">
                      <a:miter lim="400000"/>
                    </a:lnL>
                    <a:lnT w="0">
                      <a:miter lim="400000"/>
                    </a:lnT>
                    <a:noFill/>
                  </a:tcPr>
                </a:tc>
                <a:tc>
                  <a:txBody>
                    <a:bodyPr/>
                    <a:lstStyle/>
                    <a:p>
                      <a:pPr lvl="1" indent="228600" algn="ctr" defTabSz="457200">
                        <a:defRPr sz="900"/>
                      </a:pPr>
                      <a:r>
                        <a:t>Elon Musk</a:t>
                      </a:r>
                    </a:p>
                  </a:txBody>
                  <a:tcPr marL="0" marR="0" marT="0" marB="0" anchor="ctr" anchorCtr="0" horzOverflow="overflow">
                    <a:lnT w="0">
                      <a:miter lim="400000"/>
                    </a:lnT>
                    <a:noFill/>
                  </a:tcPr>
                </a:tc>
                <a:tc>
                  <a:txBody>
                    <a:bodyPr/>
                    <a:lstStyle/>
                    <a:p>
                      <a:pPr lvl="1" indent="228600" algn="ctr" defTabSz="457200">
                        <a:defRPr sz="900"/>
                      </a:pPr>
                      <a:r>
                        <a:t>Mark Cuban</a:t>
                      </a:r>
                    </a:p>
                  </a:txBody>
                  <a:tcPr marL="0" marR="0" marT="0" marB="0" anchor="ctr" anchorCtr="0" horzOverflow="overflow">
                    <a:lnT w="0">
                      <a:miter lim="400000"/>
                    </a:lnT>
                    <a:noFill/>
                  </a:tcPr>
                </a:tc>
                <a:tc>
                  <a:txBody>
                    <a:bodyPr/>
                    <a:lstStyle/>
                    <a:p>
                      <a:pPr lvl="1" indent="228600" algn="ctr" defTabSz="457200">
                        <a:defRPr sz="900"/>
                      </a:pPr>
                      <a:r>
                        <a:t>Tim Cook</a:t>
                      </a:r>
                    </a:p>
                  </a:txBody>
                  <a:tcPr marL="0" marR="0" marT="0" marB="0" anchor="ctr" anchorCtr="0" horzOverflow="overflow">
                    <a:lnR w="0">
                      <a:miter lim="400000"/>
                    </a:lnR>
                    <a:lnT w="0">
                      <a:miter lim="400000"/>
                    </a:lnT>
                    <a:noFill/>
                  </a:tcPr>
                </a:tc>
              </a:tr>
              <a:tr h="320120">
                <a:tc>
                  <a:txBody>
                    <a:bodyPr/>
                    <a:lstStyle/>
                    <a:p>
                      <a:pPr lvl="1" indent="228600" algn="ctr" defTabSz="457200">
                        <a:defRPr sz="900"/>
                      </a:pPr>
                      <a:r>
                        <a:t>Richard Branson</a:t>
                      </a:r>
                    </a:p>
                  </a:txBody>
                  <a:tcPr marL="0" marR="0" marT="0" marB="0" anchor="ctr" anchorCtr="0" horzOverflow="overflow">
                    <a:lnL w="0">
                      <a:miter lim="400000"/>
                    </a:lnL>
                    <a:noFill/>
                  </a:tcPr>
                </a:tc>
                <a:tc>
                  <a:txBody>
                    <a:bodyPr/>
                    <a:lstStyle/>
                    <a:p>
                      <a:pPr lvl="1" indent="228600" algn="ctr" defTabSz="457200">
                        <a:defRPr sz="900"/>
                      </a:pPr>
                      <a:r>
                        <a:t>William Shatner</a:t>
                      </a:r>
                    </a:p>
                  </a:txBody>
                  <a:tcPr marL="0" marR="0" marT="0" marB="0" anchor="ctr" anchorCtr="0" horzOverflow="overflow">
                    <a:noFill/>
                  </a:tcPr>
                </a:tc>
                <a:tc>
                  <a:txBody>
                    <a:bodyPr/>
                    <a:lstStyle/>
                    <a:p>
                      <a:pPr lvl="1" indent="228600" algn="ctr" defTabSz="457200">
                        <a:defRPr sz="900"/>
                      </a:pPr>
                      <a:r>
                        <a:t>George Takei</a:t>
                      </a:r>
                    </a:p>
                  </a:txBody>
                  <a:tcPr marL="0" marR="0" marT="0" marB="0" anchor="ctr" anchorCtr="0" horzOverflow="overflow">
                    <a:noFill/>
                  </a:tcPr>
                </a:tc>
                <a:tc>
                  <a:txBody>
                    <a:bodyPr/>
                    <a:lstStyle/>
                    <a:p>
                      <a:pPr lvl="1" indent="228600" algn="ctr" defTabSz="457200">
                        <a:defRPr sz="900"/>
                      </a:pPr>
                      <a:r>
                        <a:t>George Lucas</a:t>
                      </a:r>
                    </a:p>
                  </a:txBody>
                  <a:tcPr marL="0" marR="0" marT="0" marB="0" anchor="ctr" anchorCtr="0" horzOverflow="overflow">
                    <a:lnR w="0">
                      <a:miter lim="400000"/>
                    </a:lnR>
                    <a:noFill/>
                  </a:tcPr>
                </a:tc>
              </a:tr>
              <a:tr h="320120">
                <a:tc>
                  <a:txBody>
                    <a:bodyPr/>
                    <a:lstStyle/>
                    <a:p>
                      <a:pPr lvl="1" indent="228600" algn="ctr" defTabSz="457200">
                        <a:defRPr sz="900"/>
                      </a:pPr>
                      <a:r>
                        <a:t>Kim Kardashian</a:t>
                      </a:r>
                    </a:p>
                  </a:txBody>
                  <a:tcPr marL="0" marR="0" marT="0" marB="0" anchor="ctr" anchorCtr="0" horzOverflow="overflow">
                    <a:lnL w="0">
                      <a:miter lim="400000"/>
                    </a:lnL>
                    <a:noFill/>
                  </a:tcPr>
                </a:tc>
                <a:tc>
                  <a:txBody>
                    <a:bodyPr/>
                    <a:lstStyle/>
                    <a:p>
                      <a:pPr lvl="1" indent="228600" algn="ctr" defTabSz="457200">
                        <a:defRPr sz="900"/>
                      </a:pPr>
                      <a:r>
                        <a:t>Snoop Dog</a:t>
                      </a:r>
                    </a:p>
                  </a:txBody>
                  <a:tcPr marL="0" marR="0" marT="0" marB="0" anchor="ctr" anchorCtr="0" horzOverflow="overflow">
                    <a:noFill/>
                  </a:tcPr>
                </a:tc>
                <a:tc>
                  <a:txBody>
                    <a:bodyPr/>
                    <a:lstStyle/>
                    <a:p>
                      <a:pPr lvl="1" indent="228600" algn="ctr" defTabSz="457200">
                        <a:defRPr sz="900"/>
                      </a:pPr>
                      <a:r>
                        <a:t>Miley Cirus</a:t>
                      </a:r>
                    </a:p>
                  </a:txBody>
                  <a:tcPr marL="0" marR="0" marT="0" marB="0" anchor="ctr" anchorCtr="0" horzOverflow="overflow">
                    <a:noFill/>
                  </a:tcPr>
                </a:tc>
                <a:tc>
                  <a:txBody>
                    <a:bodyPr/>
                    <a:lstStyle/>
                    <a:p>
                      <a:pPr lvl="1" indent="228600" algn="ctr" defTabSz="457200">
                        <a:defRPr sz="900"/>
                      </a:pPr>
                      <a:r>
                        <a:t>Liev Schreiber</a:t>
                      </a:r>
                    </a:p>
                  </a:txBody>
                  <a:tcPr marL="0" marR="0" marT="0" marB="0" anchor="ctr" anchorCtr="0" horzOverflow="overflow">
                    <a:lnR w="0">
                      <a:miter lim="400000"/>
                    </a:lnR>
                    <a:noFill/>
                  </a:tcPr>
                </a:tc>
              </a:tr>
              <a:tr h="320120">
                <a:tc>
                  <a:txBody>
                    <a:bodyPr/>
                    <a:lstStyle/>
                    <a:p>
                      <a:pPr lvl="1" indent="228600" algn="ctr" defTabSz="457200">
                        <a:defRPr sz="900"/>
                      </a:pPr>
                      <a:r>
                        <a:t>Lewis Black</a:t>
                      </a:r>
                    </a:p>
                  </a:txBody>
                  <a:tcPr marL="0" marR="0" marT="0" marB="0" anchor="ctr" anchorCtr="0" horzOverflow="overflow">
                    <a:lnL w="0">
                      <a:miter lim="400000"/>
                    </a:lnL>
                    <a:noFill/>
                  </a:tcPr>
                </a:tc>
                <a:tc>
                  <a:txBody>
                    <a:bodyPr/>
                    <a:lstStyle/>
                    <a:p>
                      <a:pPr lvl="1" indent="228600" algn="ctr" defTabSz="457200">
                        <a:defRPr sz="900"/>
                      </a:pPr>
                      <a:r>
                        <a:t>Morgan Freeman</a:t>
                      </a:r>
                    </a:p>
                  </a:txBody>
                  <a:tcPr marL="0" marR="0" marT="0" marB="0" anchor="ctr" anchorCtr="0" horzOverflow="overflow">
                    <a:noFill/>
                  </a:tcPr>
                </a:tc>
                <a:tc>
                  <a:txBody>
                    <a:bodyPr/>
                    <a:lstStyle/>
                    <a:p>
                      <a:pPr lvl="1" indent="228600" algn="ctr" defTabSz="457200">
                        <a:defRPr sz="900"/>
                      </a:pPr>
                      <a:r>
                        <a:t>Warren Buffet</a:t>
                      </a:r>
                    </a:p>
                  </a:txBody>
                  <a:tcPr marL="0" marR="0" marT="0" marB="0" anchor="ctr" anchorCtr="0" horzOverflow="overflow">
                    <a:noFill/>
                  </a:tcPr>
                </a:tc>
                <a:tc>
                  <a:txBody>
                    <a:bodyPr/>
                    <a:lstStyle/>
                    <a:p>
                      <a:pPr lvl="1" indent="228600" algn="ctr" defTabSz="457200">
                        <a:defRPr sz="900"/>
                      </a:pPr>
                      <a:r>
                        <a:t>Martin Scorsese</a:t>
                      </a:r>
                    </a:p>
                  </a:txBody>
                  <a:tcPr marL="0" marR="0" marT="0" marB="0" anchor="ctr" anchorCtr="0" horzOverflow="overflow">
                    <a:lnR w="0">
                      <a:miter lim="400000"/>
                    </a:lnR>
                    <a:noFill/>
                  </a:tcPr>
                </a:tc>
              </a:tr>
              <a:tr h="320120">
                <a:tc>
                  <a:txBody>
                    <a:bodyPr/>
                    <a:lstStyle/>
                    <a:p>
                      <a:pPr lvl="1" indent="228600" algn="ctr" defTabSz="457200">
                        <a:defRPr sz="900"/>
                      </a:pPr>
                      <a:r>
                        <a:t>Samuel L. Jackson</a:t>
                      </a:r>
                    </a:p>
                  </a:txBody>
                  <a:tcPr marL="0" marR="0" marT="0" marB="0" anchor="ctr" anchorCtr="0" horzOverflow="overflow">
                    <a:lnL w="0">
                      <a:miter lim="400000"/>
                    </a:lnL>
                    <a:lnB w="0">
                      <a:miter lim="400000"/>
                    </a:lnB>
                    <a:noFill/>
                  </a:tcPr>
                </a:tc>
                <a:tc>
                  <a:txBody>
                    <a:bodyPr/>
                    <a:lstStyle/>
                    <a:p>
                      <a:pPr lvl="1" indent="228600" algn="ctr" defTabSz="457200">
                        <a:defRPr sz="900"/>
                      </a:pPr>
                      <a:r>
                        <a:t>Octavia Spencer</a:t>
                      </a:r>
                    </a:p>
                  </a:txBody>
                  <a:tcPr marL="0" marR="0" marT="0" marB="0" anchor="ctr" anchorCtr="0" horzOverflow="overflow">
                    <a:lnB w="0">
                      <a:miter lim="400000"/>
                    </a:lnB>
                    <a:noFill/>
                  </a:tcPr>
                </a:tc>
                <a:tc>
                  <a:txBody>
                    <a:bodyPr/>
                    <a:lstStyle/>
                    <a:p>
                      <a:pPr lvl="1" indent="228600" algn="ctr" defTabSz="457200">
                        <a:defRPr sz="900"/>
                      </a:pPr>
                      <a:r>
                        <a:t>Biz Stone</a:t>
                      </a:r>
                    </a:p>
                  </a:txBody>
                  <a:tcPr marL="0" marR="0" marT="0" marB="0" anchor="ctr" anchorCtr="0" horzOverflow="overflow">
                    <a:lnB w="0">
                      <a:miter lim="400000"/>
                    </a:lnB>
                    <a:noFill/>
                  </a:tcPr>
                </a:tc>
                <a:tc>
                  <a:txBody>
                    <a:bodyPr/>
                    <a:lstStyle/>
                    <a:p>
                      <a:pPr lvl="1" indent="228600" algn="ctr" defTabSz="457200">
                        <a:defRPr sz="900"/>
                      </a:pPr>
                      <a:r>
                        <a:t>Marissa Mayer</a:t>
                      </a:r>
                    </a:p>
                  </a:txBody>
                  <a:tcPr marL="0" marR="0" marT="0" marB="0" anchor="ctr" anchorCtr="0" horzOverflow="overflow">
                    <a:lnR w="0">
                      <a:miter lim="400000"/>
                    </a:lnR>
                    <a:lnB w="0">
                      <a:miter lim="400000"/>
                    </a:lnB>
                    <a:noFill/>
                  </a:tcPr>
                </a:tc>
              </a:tr>
            </a:tbl>
          </a:graphicData>
        </a:graphic>
      </p:graphicFrame>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54"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Suggested Episode Structure</a:t>
            </a:r>
          </a:p>
        </p:txBody>
      </p:sp>
      <p:sp>
        <p:nvSpPr>
          <p:cNvPr id="155" name="Google Shape;145;p26"/>
          <p:cNvSpPr txBox="1"/>
          <p:nvPr>
            <p:ph type="body" sz="quarter" idx="1"/>
          </p:nvPr>
        </p:nvSpPr>
        <p:spPr>
          <a:xfrm>
            <a:off x="0" y="485374"/>
            <a:ext cx="5486400" cy="1595970"/>
          </a:xfrm>
          <a:prstGeom prst="rect">
            <a:avLst/>
          </a:prstGeom>
        </p:spPr>
        <p:txBody>
          <a:bodyPr/>
          <a:lstStyle/>
          <a:p>
            <a:pPr marL="0" indent="0">
              <a:lnSpc>
                <a:spcPct val="100000"/>
              </a:lnSpc>
              <a:buSzTx/>
              <a:buNone/>
              <a:defRPr sz="900">
                <a:solidFill>
                  <a:srgbClr val="000000"/>
                </a:solidFill>
              </a:defRPr>
            </a:pPr>
            <a:r>
              <a:t>I have authored 21 books; 15 business books, 3 historic fiction westerns, 1 SciFi, and 1 historic, and 1 self-discovery, 6 of which hit #1 on Amazon and I have been nominated for a Pulitzer Prize.</a:t>
            </a:r>
          </a:p>
          <a:p>
            <a:pPr marL="0" indent="0">
              <a:lnSpc>
                <a:spcPct val="100000"/>
              </a:lnSpc>
              <a:buSzTx/>
              <a:buNone/>
              <a:defRPr sz="900">
                <a:solidFill>
                  <a:srgbClr val="000000"/>
                </a:solidFill>
              </a:defRPr>
            </a:pPr>
          </a:p>
          <a:p>
            <a:pPr marL="0" indent="0">
              <a:lnSpc>
                <a:spcPct val="100000"/>
              </a:lnSpc>
              <a:buSzTx/>
              <a:buNone/>
              <a:defRPr sz="900">
                <a:solidFill>
                  <a:srgbClr val="000000"/>
                </a:solidFill>
              </a:defRPr>
            </a:pPr>
            <a:r>
              <a:t>What I learned particularly from the fiction books is that the telling of a story requires a cadence, a rhythm.  As an example, in the historic fiction westerns, Each chapter is set up as self contained mini-adventures composed of three parts; 1) the hero’s enthusiasm, optimism, and intentions for that chapter, 2) the antagonist and his intentions, 3) the confrontation between the hero and the antagonist where the hero generally loses but is proven safe in the last sentence.  This structure repeats itself chapter after chapter until the last chapter where the hero wins all.</a:t>
            </a:r>
          </a:p>
        </p:txBody>
      </p:sp>
      <p:pic>
        <p:nvPicPr>
          <p:cNvPr id="156" name="Google Shape;146;p26" descr="Google Shape;146;p26"/>
          <p:cNvPicPr>
            <a:picLocks noChangeAspect="1"/>
          </p:cNvPicPr>
          <p:nvPr/>
        </p:nvPicPr>
        <p:blipFill>
          <a:blip r:embed="rId2">
            <a:extLst/>
          </a:blip>
          <a:stretch>
            <a:fillRect/>
          </a:stretch>
        </p:blipFill>
        <p:spPr>
          <a:xfrm>
            <a:off x="5486400" y="0"/>
            <a:ext cx="3657602" cy="4415033"/>
          </a:xfrm>
          <a:prstGeom prst="rect">
            <a:avLst/>
          </a:prstGeom>
          <a:ln w="12700">
            <a:miter lim="400000"/>
          </a:ln>
        </p:spPr>
      </p:pic>
      <p:pic>
        <p:nvPicPr>
          <p:cNvPr id="157" name="Image" descr="Image"/>
          <p:cNvPicPr>
            <a:picLocks noChangeAspect="1"/>
          </p:cNvPicPr>
          <p:nvPr/>
        </p:nvPicPr>
        <p:blipFill>
          <a:blip r:embed="rId3">
            <a:extLst/>
          </a:blip>
          <a:stretch>
            <a:fillRect/>
          </a:stretch>
        </p:blipFill>
        <p:spPr>
          <a:xfrm>
            <a:off x="1395247" y="1910518"/>
            <a:ext cx="2291411" cy="1228196"/>
          </a:xfrm>
          <a:prstGeom prst="rect">
            <a:avLst/>
          </a:prstGeom>
          <a:ln w="12700">
            <a:miter lim="400000"/>
          </a:ln>
        </p:spPr>
      </p:pic>
      <p:sp>
        <p:nvSpPr>
          <p:cNvPr id="158" name="Google Shape;145;p26"/>
          <p:cNvSpPr txBox="1"/>
          <p:nvPr/>
        </p:nvSpPr>
        <p:spPr>
          <a:xfrm>
            <a:off x="0" y="3204746"/>
            <a:ext cx="5486401" cy="159597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buClr>
                <a:schemeClr val="accent2">
                  <a:lumOff val="21764"/>
                </a:schemeClr>
              </a:buClr>
              <a:buFont typeface="Arial"/>
              <a:defRPr sz="900"/>
            </a:pPr>
            <a:r>
              <a:t>By creating this structure, I subconsciously manipulate the reader through three stages of psychological emotions.  In Part 1, they are presented with happy optimism, they feel good about the plot and themselves.  In part 2, I move them to apprehension, anxiousness, and a low level of fear.  In Part 3, I create the conflict and anxiety, pump the adrenaline, and allow the reader (Viewer) to personally relate to the hero’s struggle.  Then the last sentence relinquishes the feelings of dread and returns the reader to a steady state of calm and peace.</a:t>
            </a:r>
          </a:p>
          <a:p>
            <a:pPr>
              <a:buClr>
                <a:schemeClr val="accent2">
                  <a:lumOff val="21764"/>
                </a:schemeClr>
              </a:buClr>
              <a:buFont typeface="Arial"/>
              <a:defRPr sz="900"/>
            </a:pPr>
          </a:p>
          <a:p>
            <a:pPr>
              <a:buClr>
                <a:schemeClr val="accent2">
                  <a:lumOff val="21764"/>
                </a:schemeClr>
              </a:buClr>
              <a:buFont typeface="Arial"/>
              <a:defRPr sz="900"/>
            </a:pPr>
            <a:r>
              <a:t>Too little anxiety / adrenaline and you lose the reader’s attention, while too much anxiety / adrenaline and you over-stimulate and burn out the reader.  It is the balance or cadence of calm, anxiety, calm, that keeps the reader / viewer engaged.</a:t>
            </a:r>
          </a:p>
        </p:txBody>
      </p:sp>
      <p:sp>
        <p:nvSpPr>
          <p:cNvPr id="159" name="A copy of my book “Love, Lust, Death”, #2 in the series of historic fiction westerns will be provided upon request."/>
          <p:cNvSpPr txBox="1"/>
          <p:nvPr/>
        </p:nvSpPr>
        <p:spPr>
          <a:xfrm>
            <a:off x="1742938" y="4621970"/>
            <a:ext cx="6400935" cy="226986"/>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lvl1pPr defTabSz="457200">
              <a:defRPr sz="1000"/>
            </a:lvl1pPr>
          </a:lstStyle>
          <a:p>
            <a:pPr/>
            <a:r>
              <a:t>A copy of my book “Love, Lust, Death”, #2 in the series of historic fiction westerns will be provided upon request.</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61"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Suggested Episode Structure</a:t>
            </a:r>
          </a:p>
        </p:txBody>
      </p:sp>
      <p:sp>
        <p:nvSpPr>
          <p:cNvPr id="162" name="Google Shape;145;p26"/>
          <p:cNvSpPr txBox="1"/>
          <p:nvPr>
            <p:ph type="body" sz="half" idx="1"/>
          </p:nvPr>
        </p:nvSpPr>
        <p:spPr>
          <a:xfrm>
            <a:off x="-1" y="296838"/>
            <a:ext cx="5486401" cy="2598574"/>
          </a:xfrm>
          <a:prstGeom prst="rect">
            <a:avLst/>
          </a:prstGeom>
        </p:spPr>
        <p:txBody>
          <a:bodyPr/>
          <a:lstStyle/>
          <a:p>
            <a:pPr marL="0" indent="0">
              <a:lnSpc>
                <a:spcPct val="100000"/>
              </a:lnSpc>
              <a:buSzTx/>
              <a:buNone/>
              <a:defRPr sz="800">
                <a:solidFill>
                  <a:srgbClr val="000000"/>
                </a:solidFill>
              </a:defRPr>
            </a:pPr>
            <a:r>
              <a:t>This content will attract Baby-Boomers and Gen X-Y as they grew up alongside of this technology as it evolved with them.  Now, Millennials, the second largest demographic, are consuming digital streaming media at an alarming rate and in different ways than other demographics.  Most content Millennials consume is in constant stream of small bite sized pieces.  A series of studies have shown that as technology has become increasingly prevalent and immediate, the human attention span has been steadily declining.</a:t>
            </a:r>
          </a:p>
          <a:p>
            <a:pPr marL="0" indent="0">
              <a:lnSpc>
                <a:spcPct val="100000"/>
              </a:lnSpc>
              <a:buSzTx/>
              <a:buNone/>
              <a:defRPr sz="800">
                <a:solidFill>
                  <a:srgbClr val="000000"/>
                </a:solidFill>
              </a:defRPr>
            </a:pPr>
          </a:p>
          <a:p>
            <a:pPr marL="0" indent="0">
              <a:lnSpc>
                <a:spcPct val="100000"/>
              </a:lnSpc>
              <a:buSzTx/>
              <a:buNone/>
              <a:defRPr sz="800">
                <a:solidFill>
                  <a:srgbClr val="000000"/>
                </a:solidFill>
              </a:defRPr>
            </a:pPr>
            <a:r>
              <a:t>“Researchers found a decrease in human attention span across all age groups and genders. The average attention span has now dropped to eight seconds, with the goldfish standing in at nine seconds.”</a:t>
            </a:r>
          </a:p>
          <a:p>
            <a:pPr marL="0" indent="0">
              <a:lnSpc>
                <a:spcPct val="100000"/>
              </a:lnSpc>
              <a:buSzTx/>
              <a:buNone/>
              <a:defRPr sz="800">
                <a:solidFill>
                  <a:srgbClr val="000000"/>
                </a:solidFill>
              </a:defRPr>
            </a:pPr>
          </a:p>
          <a:p>
            <a:pPr marL="0" indent="0">
              <a:lnSpc>
                <a:spcPct val="100000"/>
              </a:lnSpc>
              <a:buSzTx/>
              <a:buNone/>
              <a:defRPr sz="800">
                <a:solidFill>
                  <a:srgbClr val="000000"/>
                </a:solidFill>
              </a:defRPr>
            </a:pPr>
            <a:r>
              <a:rPr u="sng">
                <a:solidFill>
                  <a:schemeClr val="accent5"/>
                </a:solidFill>
                <a:uFill>
                  <a:solidFill>
                    <a:schemeClr val="accent5"/>
                  </a:solidFill>
                </a:uFill>
                <a:hlinkClick r:id="rId2" invalidUrl="" action="" tgtFrame="" tooltip="" history="1" highlightClick="0" endSnd="0"/>
              </a:rPr>
              <a:t>https://www.iflscience.com/brain/do-you-have-lower-attention-span-goldfish/</a:t>
            </a:r>
          </a:p>
          <a:p>
            <a:pPr marL="0" indent="0">
              <a:lnSpc>
                <a:spcPct val="100000"/>
              </a:lnSpc>
              <a:buSzTx/>
              <a:buNone/>
              <a:defRPr sz="800">
                <a:solidFill>
                  <a:srgbClr val="000000"/>
                </a:solidFill>
              </a:defRPr>
            </a:pPr>
          </a:p>
          <a:p>
            <a:pPr marL="0" indent="0">
              <a:lnSpc>
                <a:spcPct val="100000"/>
              </a:lnSpc>
              <a:buSzTx/>
              <a:buNone/>
              <a:defRPr sz="800">
                <a:solidFill>
                  <a:srgbClr val="000000"/>
                </a:solidFill>
              </a:defRPr>
            </a:pPr>
            <a:r>
              <a:t>This means that the editing of this series is critical whereby all visuals need to change between 3 and 5 seconds, favoring the 3 second length.  We have seen that in other successful productions.</a:t>
            </a:r>
          </a:p>
          <a:p>
            <a:pPr marL="0" indent="0">
              <a:lnSpc>
                <a:spcPct val="100000"/>
              </a:lnSpc>
              <a:buSzTx/>
              <a:buNone/>
              <a:defRPr sz="800">
                <a:solidFill>
                  <a:srgbClr val="000000"/>
                </a:solidFill>
              </a:defRPr>
            </a:pPr>
          </a:p>
          <a:p>
            <a:pPr marL="0" indent="0">
              <a:lnSpc>
                <a:spcPct val="100000"/>
              </a:lnSpc>
              <a:buSzTx/>
              <a:buNone/>
              <a:defRPr sz="800">
                <a:solidFill>
                  <a:srgbClr val="000000"/>
                </a:solidFill>
              </a:defRPr>
            </a:pPr>
            <a:r>
              <a:rPr b="1"/>
              <a:t>Duration</a:t>
            </a:r>
            <a:br/>
            <a:r>
              <a:t>Each of these chapters could run for approximately 11 minutes, for a total of 5 chapters.  This gives us 2:30 for introductions and 2:30 to conclude for an overall total of 60 minutes.</a:t>
            </a:r>
          </a:p>
          <a:p>
            <a:pPr marL="0" indent="0">
              <a:lnSpc>
                <a:spcPct val="100000"/>
              </a:lnSpc>
              <a:buSzTx/>
              <a:buNone/>
              <a:defRPr sz="800">
                <a:solidFill>
                  <a:srgbClr val="000000"/>
                </a:solidFill>
              </a:defRPr>
            </a:pPr>
          </a:p>
          <a:p>
            <a:pPr marL="0" indent="0">
              <a:lnSpc>
                <a:spcPct val="100000"/>
              </a:lnSpc>
              <a:buSzTx/>
              <a:buNone/>
              <a:defRPr sz="800">
                <a:solidFill>
                  <a:srgbClr val="000000"/>
                </a:solidFill>
              </a:defRPr>
            </a:pPr>
            <a:r>
              <a:t>These rules can be applied to The Digital Discoverers.  Specifically…</a:t>
            </a:r>
          </a:p>
        </p:txBody>
      </p:sp>
      <p:pic>
        <p:nvPicPr>
          <p:cNvPr id="163" name="Image" descr="Image"/>
          <p:cNvPicPr>
            <a:picLocks noChangeAspect="1"/>
          </p:cNvPicPr>
          <p:nvPr/>
        </p:nvPicPr>
        <p:blipFill>
          <a:blip r:embed="rId3">
            <a:extLst/>
          </a:blip>
          <a:stretch>
            <a:fillRect/>
          </a:stretch>
        </p:blipFill>
        <p:spPr>
          <a:xfrm>
            <a:off x="6362588" y="432798"/>
            <a:ext cx="2139965" cy="2326654"/>
          </a:xfrm>
          <a:prstGeom prst="rect">
            <a:avLst/>
          </a:prstGeom>
          <a:ln w="12700">
            <a:miter lim="400000"/>
          </a:ln>
        </p:spPr>
      </p:pic>
      <p:sp>
        <p:nvSpPr>
          <p:cNvPr id="164" name="Part 1 Part 1, is the idea, the inspiration, the American entrepreneurial spirit.  E.g.: It came to me like a flash, I knew I was onto something, so I went into my garage and started to tinker around, I created a working prototype, I knew I could change "/>
          <p:cNvSpPr txBox="1"/>
          <p:nvPr/>
        </p:nvSpPr>
        <p:spPr>
          <a:xfrm>
            <a:off x="19674" y="2867037"/>
            <a:ext cx="8867594" cy="1865702"/>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buClr>
                <a:schemeClr val="accent2">
                  <a:lumOff val="21764"/>
                </a:schemeClr>
              </a:buClr>
              <a:buFont typeface="Arial"/>
              <a:defRPr sz="900"/>
            </a:pPr>
            <a:r>
              <a:rPr b="1"/>
              <a:t>Part 1</a:t>
            </a:r>
            <a:br/>
            <a:r>
              <a:t>Part 1, is the idea, the inspiration, the American entrepreneurial spirit.  E.g.: It came to me like a flash, I knew I was onto something, so I went into my garage and started to tinker around, I created a working prototype, I knew I could change the world and would never give up trying.  The reason more inventions happen in the U.S than any other country on earth is…  We have more garages per capita than any other country!</a:t>
            </a:r>
          </a:p>
          <a:p>
            <a:pPr>
              <a:buClr>
                <a:schemeClr val="accent2">
                  <a:lumOff val="21764"/>
                </a:schemeClr>
              </a:buClr>
              <a:buFont typeface="Arial"/>
              <a:defRPr sz="900"/>
            </a:pPr>
          </a:p>
          <a:p>
            <a:pPr>
              <a:buClr>
                <a:schemeClr val="accent2">
                  <a:lumOff val="21764"/>
                </a:schemeClr>
              </a:buClr>
              <a:buFont typeface="Arial"/>
              <a:defRPr sz="900"/>
            </a:pPr>
            <a:r>
              <a:rPr b="1"/>
              <a:t>Part 2</a:t>
            </a:r>
            <a:br/>
            <a:r>
              <a:t>Part 2, I needed funding, if I quit my job I could work on this full time but if I do, I can’t feed my family, pay my mortgage, I need to take this from a prototype in a garage into a real live company.  I need a business plan and raise venture capital, but how?</a:t>
            </a:r>
          </a:p>
          <a:p>
            <a:pPr>
              <a:buClr>
                <a:schemeClr val="accent2">
                  <a:lumOff val="21764"/>
                </a:schemeClr>
              </a:buClr>
              <a:buFont typeface="Arial"/>
              <a:defRPr sz="900"/>
            </a:pPr>
          </a:p>
          <a:p>
            <a:pPr>
              <a:buClr>
                <a:schemeClr val="accent2">
                  <a:lumOff val="21764"/>
                </a:schemeClr>
              </a:buClr>
              <a:buFont typeface="Arial"/>
              <a:defRPr sz="900"/>
            </a:pPr>
            <a:r>
              <a:rPr b="1"/>
              <a:t>Part 3</a:t>
            </a:r>
            <a:br/>
            <a:r>
              <a:t>Part 3, then the vultures flew in, trying every possible way to steal my idea, force me out of business, and compete with me to destroy me and my dream.  Hostile take-overs, RICO lawsuits, Copyright infringements, Fortune 500 companies stealing my ideas!</a:t>
            </a:r>
          </a:p>
          <a:p>
            <a:pPr>
              <a:buClr>
                <a:schemeClr val="accent2">
                  <a:lumOff val="21764"/>
                </a:schemeClr>
              </a:buClr>
              <a:buFont typeface="Arial"/>
              <a:defRPr sz="900"/>
            </a:pPr>
            <a:r>
              <a:t>Last part of the chapter, the return to the Steady State; e.g.:  But I knew I could not give up when I saw the 50 year old quadriplegic man sip on a straw, moved his head around and signed his name, and begin to cry.  The nurse told me that was the first time he could sign his name since the accident.  He had been given back his identity.</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66"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The First Episode (Pilot)</a:t>
            </a:r>
          </a:p>
        </p:txBody>
      </p:sp>
      <p:sp>
        <p:nvSpPr>
          <p:cNvPr id="167" name="Google Shape;145;p26"/>
          <p:cNvSpPr txBox="1"/>
          <p:nvPr>
            <p:ph type="body" idx="1"/>
          </p:nvPr>
        </p:nvSpPr>
        <p:spPr>
          <a:xfrm>
            <a:off x="0" y="378252"/>
            <a:ext cx="5486401" cy="4768506"/>
          </a:xfrm>
          <a:prstGeom prst="rect">
            <a:avLst/>
          </a:prstGeom>
        </p:spPr>
        <p:txBody>
          <a:bodyPr/>
          <a:lstStyle/>
          <a:p>
            <a:pPr marL="0" indent="0" defTabSz="475487">
              <a:lnSpc>
                <a:spcPct val="100000"/>
              </a:lnSpc>
              <a:buSzTx/>
              <a:buNone/>
              <a:defRPr sz="935">
                <a:solidFill>
                  <a:srgbClr val="000000"/>
                </a:solidFill>
              </a:defRPr>
            </a:pPr>
            <a:r>
              <a:t>“The First Computer To Save A Human Life”</a:t>
            </a:r>
          </a:p>
          <a:p>
            <a:pPr marL="0" indent="0" defTabSz="475487">
              <a:lnSpc>
                <a:spcPct val="100000"/>
              </a:lnSpc>
              <a:buSzTx/>
              <a:buNone/>
              <a:defRPr sz="935">
                <a:solidFill>
                  <a:srgbClr val="000000"/>
                </a:solidFill>
              </a:defRPr>
            </a:pPr>
            <a:br/>
            <a:r>
              <a:t>As it will be much easier to draw out my stories than others, we will start with my story, “The First Computer To Save A Human Life” as the Pilot Episode.</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The Digital Discoverers…  The men and women who invented, created, and developed the technology take for granted, all have in our pockets, and can’t live without.</a:t>
            </a:r>
          </a:p>
          <a:p>
            <a:pPr marL="0" indent="0" defTabSz="475487">
              <a:lnSpc>
                <a:spcPct val="100000"/>
              </a:lnSpc>
              <a:buSzTx/>
              <a:buNone/>
              <a:defRPr sz="935">
                <a:solidFill>
                  <a:srgbClr val="000000"/>
                </a:solidFill>
              </a:defRPr>
            </a:pPr>
            <a:r>
              <a:t>These are people who had a vision and were willing to sacrifice themselves and their families to realize their dreams of making the world a better place and putting their dent in the universe.</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These are the people who suffered and worked tirelessly day and night with no money, no friends, and often no food to breathe life into their dreams and nurture their visions from conception to success.</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In this series, we will tell their stories and share with you the journey of inspiration from the garage to the boardroom, maybe inspiring you to become the next Steve Jobs, Mark Zuckerberg, or Bill Gates.</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The Digital Discoverers were people just like you and me who had a vision and was willing to do whatever it took to make it succeed.</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Now sit back and be amazed.</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Scene Change…</a:t>
            </a:r>
          </a:p>
          <a:p>
            <a:pPr marL="0" indent="0" defTabSz="475487">
              <a:lnSpc>
                <a:spcPct val="100000"/>
              </a:lnSpc>
              <a:buSzTx/>
              <a:buNone/>
              <a:defRPr sz="935">
                <a:solidFill>
                  <a:srgbClr val="000000"/>
                </a:solidFill>
              </a:defRPr>
            </a:pPr>
          </a:p>
          <a:p>
            <a:pPr marL="0" indent="0" defTabSz="475487">
              <a:lnSpc>
                <a:spcPct val="100000"/>
              </a:lnSpc>
              <a:buSzTx/>
              <a:buNone/>
              <a:defRPr sz="935">
                <a:solidFill>
                  <a:srgbClr val="000000"/>
                </a:solidFill>
              </a:defRPr>
            </a:pPr>
            <a:r>
              <a:t>Here’s a quick quiz…  Let’s see how many you can guess.  Ready?</a:t>
            </a:r>
          </a:p>
          <a:p>
            <a:pPr marL="0" indent="0" defTabSz="475487">
              <a:lnSpc>
                <a:spcPct val="100000"/>
              </a:lnSpc>
              <a:buSzTx/>
              <a:buNone/>
              <a:defRPr sz="935">
                <a:solidFill>
                  <a:srgbClr val="000000"/>
                </a:solidFill>
              </a:defRPr>
            </a:pPr>
            <a:r>
              <a:t>• Who invented the first computer to save a human life?</a:t>
            </a:r>
          </a:p>
          <a:p>
            <a:pPr marL="0" indent="0" defTabSz="475487">
              <a:lnSpc>
                <a:spcPct val="100000"/>
              </a:lnSpc>
              <a:buSzTx/>
              <a:buNone/>
              <a:defRPr sz="935">
                <a:solidFill>
                  <a:srgbClr val="000000"/>
                </a:solidFill>
              </a:defRPr>
            </a:pPr>
            <a:r>
              <a:t>• Who invented the first P.C., Personal Computer?</a:t>
            </a:r>
          </a:p>
          <a:p>
            <a:pPr marL="0" indent="0" defTabSz="475487">
              <a:lnSpc>
                <a:spcPct val="100000"/>
              </a:lnSpc>
              <a:buSzTx/>
              <a:buNone/>
              <a:defRPr sz="935">
                <a:solidFill>
                  <a:srgbClr val="000000"/>
                </a:solidFill>
              </a:defRPr>
            </a:pPr>
            <a:r>
              <a:t>• Who invented GPS?</a:t>
            </a:r>
          </a:p>
          <a:p>
            <a:pPr marL="0" indent="0" defTabSz="475487">
              <a:lnSpc>
                <a:spcPct val="100000"/>
              </a:lnSpc>
              <a:buSzTx/>
              <a:buNone/>
              <a:defRPr sz="935">
                <a:solidFill>
                  <a:srgbClr val="000000"/>
                </a:solidFill>
              </a:defRPr>
            </a:pPr>
            <a:r>
              <a:t>• Who invented the first MP3 Player? Not Steve Jobs.</a:t>
            </a:r>
          </a:p>
          <a:p>
            <a:pPr marL="0" indent="0" defTabSz="475487">
              <a:lnSpc>
                <a:spcPct val="100000"/>
              </a:lnSpc>
              <a:buSzTx/>
              <a:buNone/>
              <a:defRPr sz="935">
                <a:solidFill>
                  <a:srgbClr val="000000"/>
                </a:solidFill>
              </a:defRPr>
            </a:pPr>
            <a:r>
              <a:t>• Who invented the first Cell Phone?  Again, not Steve Jobs.</a:t>
            </a:r>
          </a:p>
          <a:p>
            <a:pPr marL="0" indent="0" defTabSz="475487">
              <a:lnSpc>
                <a:spcPct val="100000"/>
              </a:lnSpc>
              <a:buSzTx/>
              <a:buNone/>
              <a:defRPr sz="935">
                <a:solidFill>
                  <a:srgbClr val="000000"/>
                </a:solidFill>
              </a:defRPr>
            </a:pPr>
            <a:r>
              <a:t>• Who invented the Internet?  And no, it wasn’t Al Gore.</a:t>
            </a:r>
          </a:p>
        </p:txBody>
      </p:sp>
      <p:pic>
        <p:nvPicPr>
          <p:cNvPr id="168" name="Image" descr="Image"/>
          <p:cNvPicPr>
            <a:picLocks noChangeAspect="1"/>
          </p:cNvPicPr>
          <p:nvPr/>
        </p:nvPicPr>
        <p:blipFill>
          <a:blip r:embed="rId2">
            <a:extLst/>
          </a:blip>
          <a:stretch>
            <a:fillRect/>
          </a:stretch>
        </p:blipFill>
        <p:spPr>
          <a:xfrm>
            <a:off x="5651115" y="145686"/>
            <a:ext cx="1905001" cy="1284443"/>
          </a:xfrm>
          <a:prstGeom prst="rect">
            <a:avLst/>
          </a:prstGeom>
          <a:ln w="12700">
            <a:miter lim="400000"/>
          </a:ln>
          <a:effectLst>
            <a:outerShdw sx="100000" sy="100000" kx="0" ky="0" algn="b" rotWithShape="0" blurRad="254000" dist="127000" dir="16200000">
              <a:srgbClr val="000000">
                <a:alpha val="70000"/>
              </a:srgbClr>
            </a:outerShdw>
          </a:effectLst>
        </p:spPr>
      </p:pic>
      <p:pic>
        <p:nvPicPr>
          <p:cNvPr id="169" name="Image" descr="Image"/>
          <p:cNvPicPr>
            <a:picLocks noChangeAspect="1"/>
          </p:cNvPicPr>
          <p:nvPr/>
        </p:nvPicPr>
        <p:blipFill>
          <a:blip r:embed="rId3">
            <a:extLst/>
          </a:blip>
          <a:srcRect l="947" t="1881" r="1721" b="4043"/>
          <a:stretch>
            <a:fillRect/>
          </a:stretch>
        </p:blipFill>
        <p:spPr>
          <a:xfrm>
            <a:off x="7099960" y="524914"/>
            <a:ext cx="1940702" cy="1497410"/>
          </a:xfrm>
          <a:custGeom>
            <a:avLst/>
            <a:gdLst/>
            <a:ahLst/>
            <a:cxnLst>
              <a:cxn ang="0">
                <a:pos x="wd2" y="hd2"/>
              </a:cxn>
              <a:cxn ang="5400000">
                <a:pos x="wd2" y="hd2"/>
              </a:cxn>
              <a:cxn ang="10800000">
                <a:pos x="wd2" y="hd2"/>
              </a:cxn>
              <a:cxn ang="16200000">
                <a:pos x="wd2" y="hd2"/>
              </a:cxn>
            </a:cxnLst>
            <a:rect l="0" t="0" r="r" b="b"/>
            <a:pathLst>
              <a:path w="21578" h="21600" fill="norm" stroke="1" extrusionOk="0">
                <a:moveTo>
                  <a:pt x="21120" y="0"/>
                </a:moveTo>
                <a:lnTo>
                  <a:pt x="13866" y="17"/>
                </a:lnTo>
                <a:lnTo>
                  <a:pt x="6616" y="29"/>
                </a:lnTo>
                <a:lnTo>
                  <a:pt x="6624" y="281"/>
                </a:lnTo>
                <a:cubicBezTo>
                  <a:pt x="6640" y="974"/>
                  <a:pt x="6693" y="2137"/>
                  <a:pt x="6735" y="2685"/>
                </a:cubicBezTo>
                <a:cubicBezTo>
                  <a:pt x="6761" y="3024"/>
                  <a:pt x="6805" y="3788"/>
                  <a:pt x="6836" y="4380"/>
                </a:cubicBezTo>
                <a:lnTo>
                  <a:pt x="6894" y="5450"/>
                </a:lnTo>
                <a:lnTo>
                  <a:pt x="6757" y="5599"/>
                </a:lnTo>
                <a:cubicBezTo>
                  <a:pt x="6681" y="5681"/>
                  <a:pt x="6431" y="5929"/>
                  <a:pt x="6205" y="6149"/>
                </a:cubicBezTo>
                <a:cubicBezTo>
                  <a:pt x="5979" y="6368"/>
                  <a:pt x="5782" y="6603"/>
                  <a:pt x="5768" y="6669"/>
                </a:cubicBezTo>
                <a:cubicBezTo>
                  <a:pt x="5752" y="6749"/>
                  <a:pt x="5721" y="6774"/>
                  <a:pt x="5671" y="6750"/>
                </a:cubicBezTo>
                <a:cubicBezTo>
                  <a:pt x="5624" y="6726"/>
                  <a:pt x="5508" y="6806"/>
                  <a:pt x="5367" y="6956"/>
                </a:cubicBezTo>
                <a:cubicBezTo>
                  <a:pt x="5242" y="7088"/>
                  <a:pt x="5046" y="7279"/>
                  <a:pt x="4930" y="7379"/>
                </a:cubicBezTo>
                <a:cubicBezTo>
                  <a:pt x="4712" y="7569"/>
                  <a:pt x="4618" y="7666"/>
                  <a:pt x="4312" y="8009"/>
                </a:cubicBezTo>
                <a:cubicBezTo>
                  <a:pt x="4214" y="8119"/>
                  <a:pt x="4109" y="8209"/>
                  <a:pt x="4083" y="8209"/>
                </a:cubicBezTo>
                <a:cubicBezTo>
                  <a:pt x="4056" y="8209"/>
                  <a:pt x="4007" y="8252"/>
                  <a:pt x="3972" y="8307"/>
                </a:cubicBezTo>
                <a:cubicBezTo>
                  <a:pt x="3937" y="8362"/>
                  <a:pt x="3877" y="8428"/>
                  <a:pt x="3836" y="8450"/>
                </a:cubicBezTo>
                <a:cubicBezTo>
                  <a:pt x="3794" y="8472"/>
                  <a:pt x="3565" y="8682"/>
                  <a:pt x="3328" y="8919"/>
                </a:cubicBezTo>
                <a:cubicBezTo>
                  <a:pt x="2968" y="9281"/>
                  <a:pt x="2887" y="9393"/>
                  <a:pt x="2838" y="9606"/>
                </a:cubicBezTo>
                <a:cubicBezTo>
                  <a:pt x="2806" y="9747"/>
                  <a:pt x="2674" y="10025"/>
                  <a:pt x="2543" y="10225"/>
                </a:cubicBezTo>
                <a:cubicBezTo>
                  <a:pt x="2411" y="10424"/>
                  <a:pt x="2262" y="10696"/>
                  <a:pt x="2212" y="10831"/>
                </a:cubicBezTo>
                <a:cubicBezTo>
                  <a:pt x="2162" y="10967"/>
                  <a:pt x="2048" y="11246"/>
                  <a:pt x="1960" y="11450"/>
                </a:cubicBezTo>
                <a:cubicBezTo>
                  <a:pt x="1872" y="11653"/>
                  <a:pt x="1748" y="11943"/>
                  <a:pt x="1687" y="12091"/>
                </a:cubicBezTo>
                <a:cubicBezTo>
                  <a:pt x="1625" y="12239"/>
                  <a:pt x="1548" y="12372"/>
                  <a:pt x="1515" y="12389"/>
                </a:cubicBezTo>
                <a:cubicBezTo>
                  <a:pt x="1482" y="12405"/>
                  <a:pt x="1457" y="12480"/>
                  <a:pt x="1457" y="12555"/>
                </a:cubicBezTo>
                <a:cubicBezTo>
                  <a:pt x="1457" y="12630"/>
                  <a:pt x="1381" y="12805"/>
                  <a:pt x="1289" y="12944"/>
                </a:cubicBezTo>
                <a:cubicBezTo>
                  <a:pt x="1198" y="13083"/>
                  <a:pt x="1122" y="13226"/>
                  <a:pt x="1122" y="13259"/>
                </a:cubicBezTo>
                <a:cubicBezTo>
                  <a:pt x="1122" y="13292"/>
                  <a:pt x="1092" y="13351"/>
                  <a:pt x="1056" y="13391"/>
                </a:cubicBezTo>
                <a:cubicBezTo>
                  <a:pt x="1019" y="13430"/>
                  <a:pt x="975" y="13532"/>
                  <a:pt x="959" y="13620"/>
                </a:cubicBezTo>
                <a:cubicBezTo>
                  <a:pt x="942" y="13707"/>
                  <a:pt x="865" y="13880"/>
                  <a:pt x="791" y="14003"/>
                </a:cubicBezTo>
                <a:cubicBezTo>
                  <a:pt x="717" y="14126"/>
                  <a:pt x="620" y="14377"/>
                  <a:pt x="575" y="14564"/>
                </a:cubicBezTo>
                <a:cubicBezTo>
                  <a:pt x="529" y="14751"/>
                  <a:pt x="462" y="14948"/>
                  <a:pt x="429" y="14999"/>
                </a:cubicBezTo>
                <a:cubicBezTo>
                  <a:pt x="358" y="15107"/>
                  <a:pt x="108" y="16217"/>
                  <a:pt x="32" y="16757"/>
                </a:cubicBezTo>
                <a:cubicBezTo>
                  <a:pt x="1" y="16976"/>
                  <a:pt x="-9" y="17348"/>
                  <a:pt x="10" y="17673"/>
                </a:cubicBezTo>
                <a:lnTo>
                  <a:pt x="41" y="18222"/>
                </a:lnTo>
                <a:lnTo>
                  <a:pt x="200" y="18308"/>
                </a:lnTo>
                <a:cubicBezTo>
                  <a:pt x="312" y="18369"/>
                  <a:pt x="362" y="18433"/>
                  <a:pt x="363" y="18531"/>
                </a:cubicBezTo>
                <a:cubicBezTo>
                  <a:pt x="363" y="18608"/>
                  <a:pt x="373" y="18795"/>
                  <a:pt x="389" y="18944"/>
                </a:cubicBezTo>
                <a:lnTo>
                  <a:pt x="420" y="19213"/>
                </a:lnTo>
                <a:lnTo>
                  <a:pt x="681" y="19178"/>
                </a:lnTo>
                <a:cubicBezTo>
                  <a:pt x="824" y="19159"/>
                  <a:pt x="1201" y="19181"/>
                  <a:pt x="1519" y="19230"/>
                </a:cubicBezTo>
                <a:cubicBezTo>
                  <a:pt x="1836" y="19279"/>
                  <a:pt x="2419" y="19362"/>
                  <a:pt x="2812" y="19413"/>
                </a:cubicBezTo>
                <a:cubicBezTo>
                  <a:pt x="3204" y="19464"/>
                  <a:pt x="3912" y="19563"/>
                  <a:pt x="4383" y="19631"/>
                </a:cubicBezTo>
                <a:cubicBezTo>
                  <a:pt x="6006" y="19865"/>
                  <a:pt x="6574" y="19942"/>
                  <a:pt x="7617" y="20066"/>
                </a:cubicBezTo>
                <a:cubicBezTo>
                  <a:pt x="8193" y="20134"/>
                  <a:pt x="8847" y="20216"/>
                  <a:pt x="9069" y="20249"/>
                </a:cubicBezTo>
                <a:cubicBezTo>
                  <a:pt x="9878" y="20370"/>
                  <a:pt x="10387" y="20435"/>
                  <a:pt x="10993" y="20489"/>
                </a:cubicBezTo>
                <a:cubicBezTo>
                  <a:pt x="11673" y="20551"/>
                  <a:pt x="12589" y="20661"/>
                  <a:pt x="12776" y="20707"/>
                </a:cubicBezTo>
                <a:cubicBezTo>
                  <a:pt x="12954" y="20750"/>
                  <a:pt x="13837" y="20863"/>
                  <a:pt x="14775" y="20959"/>
                </a:cubicBezTo>
                <a:cubicBezTo>
                  <a:pt x="15232" y="21005"/>
                  <a:pt x="15900" y="21085"/>
                  <a:pt x="16253" y="21136"/>
                </a:cubicBezTo>
                <a:cubicBezTo>
                  <a:pt x="17152" y="21267"/>
                  <a:pt x="17770" y="21340"/>
                  <a:pt x="18296" y="21382"/>
                </a:cubicBezTo>
                <a:cubicBezTo>
                  <a:pt x="18882" y="21430"/>
                  <a:pt x="19146" y="21481"/>
                  <a:pt x="19178" y="21548"/>
                </a:cubicBezTo>
                <a:cubicBezTo>
                  <a:pt x="19193" y="21579"/>
                  <a:pt x="19309" y="21600"/>
                  <a:pt x="19439" y="21600"/>
                </a:cubicBezTo>
                <a:cubicBezTo>
                  <a:pt x="19648" y="21600"/>
                  <a:pt x="19677" y="21588"/>
                  <a:pt x="19677" y="21468"/>
                </a:cubicBezTo>
                <a:cubicBezTo>
                  <a:pt x="19677" y="21302"/>
                  <a:pt x="19803" y="21108"/>
                  <a:pt x="19915" y="21108"/>
                </a:cubicBezTo>
                <a:cubicBezTo>
                  <a:pt x="19971" y="21108"/>
                  <a:pt x="20012" y="21040"/>
                  <a:pt x="20034" y="20907"/>
                </a:cubicBezTo>
                <a:cubicBezTo>
                  <a:pt x="20053" y="20797"/>
                  <a:pt x="20098" y="20655"/>
                  <a:pt x="20132" y="20587"/>
                </a:cubicBezTo>
                <a:cubicBezTo>
                  <a:pt x="20165" y="20518"/>
                  <a:pt x="20206" y="20333"/>
                  <a:pt x="20224" y="20180"/>
                </a:cubicBezTo>
                <a:cubicBezTo>
                  <a:pt x="20243" y="20027"/>
                  <a:pt x="20271" y="19881"/>
                  <a:pt x="20286" y="19848"/>
                </a:cubicBezTo>
                <a:cubicBezTo>
                  <a:pt x="20301" y="19816"/>
                  <a:pt x="20316" y="19729"/>
                  <a:pt x="20321" y="19659"/>
                </a:cubicBezTo>
                <a:cubicBezTo>
                  <a:pt x="20333" y="19517"/>
                  <a:pt x="20454" y="18615"/>
                  <a:pt x="20560" y="17867"/>
                </a:cubicBezTo>
                <a:cubicBezTo>
                  <a:pt x="20598" y="17596"/>
                  <a:pt x="20671" y="16986"/>
                  <a:pt x="20723" y="16511"/>
                </a:cubicBezTo>
                <a:cubicBezTo>
                  <a:pt x="20775" y="16035"/>
                  <a:pt x="20850" y="15425"/>
                  <a:pt x="20890" y="15154"/>
                </a:cubicBezTo>
                <a:cubicBezTo>
                  <a:pt x="20931" y="14882"/>
                  <a:pt x="20999" y="14394"/>
                  <a:pt x="21036" y="14072"/>
                </a:cubicBezTo>
                <a:cubicBezTo>
                  <a:pt x="21248" y="12218"/>
                  <a:pt x="21340" y="11476"/>
                  <a:pt x="21363" y="11427"/>
                </a:cubicBezTo>
                <a:cubicBezTo>
                  <a:pt x="21382" y="11386"/>
                  <a:pt x="21394" y="11260"/>
                  <a:pt x="21486" y="10431"/>
                </a:cubicBezTo>
                <a:cubicBezTo>
                  <a:pt x="21569" y="9687"/>
                  <a:pt x="21553" y="7880"/>
                  <a:pt x="21460" y="7626"/>
                </a:cubicBezTo>
                <a:cubicBezTo>
                  <a:pt x="21396" y="7451"/>
                  <a:pt x="21396" y="7377"/>
                  <a:pt x="21464" y="6910"/>
                </a:cubicBezTo>
                <a:cubicBezTo>
                  <a:pt x="21506" y="6623"/>
                  <a:pt x="21552" y="6247"/>
                  <a:pt x="21566" y="6074"/>
                </a:cubicBezTo>
                <a:cubicBezTo>
                  <a:pt x="21591" y="5760"/>
                  <a:pt x="21590" y="5759"/>
                  <a:pt x="21438" y="5719"/>
                </a:cubicBezTo>
                <a:cubicBezTo>
                  <a:pt x="21341" y="5694"/>
                  <a:pt x="21277" y="5632"/>
                  <a:pt x="21261" y="5553"/>
                </a:cubicBezTo>
                <a:cubicBezTo>
                  <a:pt x="21247" y="5485"/>
                  <a:pt x="21195" y="5433"/>
                  <a:pt x="21146" y="5433"/>
                </a:cubicBezTo>
                <a:cubicBezTo>
                  <a:pt x="20965" y="5433"/>
                  <a:pt x="20952" y="5256"/>
                  <a:pt x="21005" y="3624"/>
                </a:cubicBezTo>
                <a:cubicBezTo>
                  <a:pt x="21033" y="2769"/>
                  <a:pt x="21067" y="1605"/>
                  <a:pt x="21085" y="1036"/>
                </a:cubicBezTo>
                <a:lnTo>
                  <a:pt x="21120" y="0"/>
                </a:lnTo>
                <a:close/>
              </a:path>
            </a:pathLst>
          </a:custGeom>
          <a:ln w="12700">
            <a:miter lim="400000"/>
          </a:ln>
          <a:effectLst>
            <a:outerShdw sx="100000" sy="100000" kx="0" ky="0" algn="b" rotWithShape="0" blurRad="254000" dist="127000" dir="16200000">
              <a:srgbClr val="000000">
                <a:alpha val="70000"/>
              </a:srgbClr>
            </a:outerShdw>
          </a:effectLst>
        </p:spPr>
      </p:pic>
      <p:pic>
        <p:nvPicPr>
          <p:cNvPr id="170" name="Image" descr="Image"/>
          <p:cNvPicPr>
            <a:picLocks noChangeAspect="1"/>
          </p:cNvPicPr>
          <p:nvPr/>
        </p:nvPicPr>
        <p:blipFill>
          <a:blip r:embed="rId4">
            <a:extLst/>
          </a:blip>
          <a:srcRect l="130" t="0" r="0" b="4"/>
          <a:stretch>
            <a:fillRect/>
          </a:stretch>
        </p:blipFill>
        <p:spPr>
          <a:xfrm>
            <a:off x="5696245" y="1484857"/>
            <a:ext cx="1587501" cy="15815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25" y="0"/>
                </a:moveTo>
                <a:lnTo>
                  <a:pt x="1669" y="70"/>
                </a:lnTo>
                <a:cubicBezTo>
                  <a:pt x="1710" y="147"/>
                  <a:pt x="1658" y="197"/>
                  <a:pt x="1561" y="173"/>
                </a:cubicBezTo>
                <a:cubicBezTo>
                  <a:pt x="1500" y="159"/>
                  <a:pt x="1493" y="218"/>
                  <a:pt x="1469" y="835"/>
                </a:cubicBezTo>
                <a:cubicBezTo>
                  <a:pt x="1458" y="1123"/>
                  <a:pt x="1440" y="1393"/>
                  <a:pt x="1431" y="1436"/>
                </a:cubicBezTo>
                <a:cubicBezTo>
                  <a:pt x="1422" y="1480"/>
                  <a:pt x="1429" y="1552"/>
                  <a:pt x="1447" y="1599"/>
                </a:cubicBezTo>
                <a:cubicBezTo>
                  <a:pt x="1472" y="1663"/>
                  <a:pt x="1464" y="1707"/>
                  <a:pt x="1415" y="1772"/>
                </a:cubicBezTo>
                <a:lnTo>
                  <a:pt x="1345" y="1859"/>
                </a:lnTo>
                <a:lnTo>
                  <a:pt x="1253" y="1762"/>
                </a:lnTo>
                <a:cubicBezTo>
                  <a:pt x="1179" y="1687"/>
                  <a:pt x="1130" y="1670"/>
                  <a:pt x="1058" y="1686"/>
                </a:cubicBezTo>
                <a:cubicBezTo>
                  <a:pt x="962" y="1707"/>
                  <a:pt x="717" y="1944"/>
                  <a:pt x="745" y="1989"/>
                </a:cubicBezTo>
                <a:cubicBezTo>
                  <a:pt x="754" y="2003"/>
                  <a:pt x="733" y="2039"/>
                  <a:pt x="697" y="2071"/>
                </a:cubicBezTo>
                <a:cubicBezTo>
                  <a:pt x="656" y="2105"/>
                  <a:pt x="621" y="2202"/>
                  <a:pt x="605" y="2320"/>
                </a:cubicBezTo>
                <a:cubicBezTo>
                  <a:pt x="590" y="2426"/>
                  <a:pt x="566" y="2526"/>
                  <a:pt x="556" y="2542"/>
                </a:cubicBezTo>
                <a:cubicBezTo>
                  <a:pt x="522" y="2600"/>
                  <a:pt x="545" y="3252"/>
                  <a:pt x="583" y="3323"/>
                </a:cubicBezTo>
                <a:cubicBezTo>
                  <a:pt x="611" y="3376"/>
                  <a:pt x="608" y="3402"/>
                  <a:pt x="578" y="3420"/>
                </a:cubicBezTo>
                <a:cubicBezTo>
                  <a:pt x="550" y="3437"/>
                  <a:pt x="563" y="3467"/>
                  <a:pt x="616" y="3507"/>
                </a:cubicBezTo>
                <a:cubicBezTo>
                  <a:pt x="659" y="3540"/>
                  <a:pt x="716" y="3607"/>
                  <a:pt x="740" y="3653"/>
                </a:cubicBezTo>
                <a:cubicBezTo>
                  <a:pt x="763" y="3700"/>
                  <a:pt x="801" y="3736"/>
                  <a:pt x="821" y="3735"/>
                </a:cubicBezTo>
                <a:cubicBezTo>
                  <a:pt x="841" y="3733"/>
                  <a:pt x="877" y="3752"/>
                  <a:pt x="907" y="3778"/>
                </a:cubicBezTo>
                <a:cubicBezTo>
                  <a:pt x="937" y="3804"/>
                  <a:pt x="1029" y="3840"/>
                  <a:pt x="1112" y="3854"/>
                </a:cubicBezTo>
                <a:cubicBezTo>
                  <a:pt x="1196" y="3868"/>
                  <a:pt x="1280" y="3896"/>
                  <a:pt x="1296" y="3919"/>
                </a:cubicBezTo>
                <a:cubicBezTo>
                  <a:pt x="1312" y="3942"/>
                  <a:pt x="1323" y="4139"/>
                  <a:pt x="1323" y="4358"/>
                </a:cubicBezTo>
                <a:cubicBezTo>
                  <a:pt x="1322" y="4657"/>
                  <a:pt x="1314" y="4755"/>
                  <a:pt x="1280" y="4748"/>
                </a:cubicBezTo>
                <a:cubicBezTo>
                  <a:pt x="1249" y="4742"/>
                  <a:pt x="1231" y="4791"/>
                  <a:pt x="1231" y="4900"/>
                </a:cubicBezTo>
                <a:cubicBezTo>
                  <a:pt x="1231" y="5028"/>
                  <a:pt x="1218" y="5075"/>
                  <a:pt x="1145" y="5133"/>
                </a:cubicBezTo>
                <a:lnTo>
                  <a:pt x="1053" y="5204"/>
                </a:lnTo>
                <a:lnTo>
                  <a:pt x="1129" y="5339"/>
                </a:lnTo>
                <a:cubicBezTo>
                  <a:pt x="1182" y="5434"/>
                  <a:pt x="1188" y="5485"/>
                  <a:pt x="1161" y="5512"/>
                </a:cubicBezTo>
                <a:cubicBezTo>
                  <a:pt x="1098" y="5576"/>
                  <a:pt x="1117" y="5687"/>
                  <a:pt x="1188" y="5675"/>
                </a:cubicBezTo>
                <a:cubicBezTo>
                  <a:pt x="1246" y="5665"/>
                  <a:pt x="1251" y="5707"/>
                  <a:pt x="1242" y="6288"/>
                </a:cubicBezTo>
                <a:cubicBezTo>
                  <a:pt x="1237" y="6633"/>
                  <a:pt x="1218" y="6946"/>
                  <a:pt x="1199" y="6981"/>
                </a:cubicBezTo>
                <a:cubicBezTo>
                  <a:pt x="1177" y="7023"/>
                  <a:pt x="1179" y="7059"/>
                  <a:pt x="1204" y="7084"/>
                </a:cubicBezTo>
                <a:cubicBezTo>
                  <a:pt x="1250" y="7131"/>
                  <a:pt x="1209" y="7209"/>
                  <a:pt x="1150" y="7187"/>
                </a:cubicBezTo>
                <a:cubicBezTo>
                  <a:pt x="1127" y="7179"/>
                  <a:pt x="1077" y="7186"/>
                  <a:pt x="1042" y="7204"/>
                </a:cubicBezTo>
                <a:cubicBezTo>
                  <a:pt x="1003" y="7224"/>
                  <a:pt x="956" y="7227"/>
                  <a:pt x="913" y="7204"/>
                </a:cubicBezTo>
                <a:cubicBezTo>
                  <a:pt x="864" y="7177"/>
                  <a:pt x="832" y="7177"/>
                  <a:pt x="815" y="7204"/>
                </a:cubicBezTo>
                <a:cubicBezTo>
                  <a:pt x="802" y="7225"/>
                  <a:pt x="772" y="7236"/>
                  <a:pt x="745" y="7225"/>
                </a:cubicBezTo>
                <a:cubicBezTo>
                  <a:pt x="672" y="7197"/>
                  <a:pt x="638" y="7278"/>
                  <a:pt x="707" y="7317"/>
                </a:cubicBezTo>
                <a:cubicBezTo>
                  <a:pt x="760" y="7347"/>
                  <a:pt x="755" y="7361"/>
                  <a:pt x="653" y="7469"/>
                </a:cubicBezTo>
                <a:cubicBezTo>
                  <a:pt x="530" y="7601"/>
                  <a:pt x="480" y="7607"/>
                  <a:pt x="475" y="7480"/>
                </a:cubicBezTo>
                <a:cubicBezTo>
                  <a:pt x="474" y="7436"/>
                  <a:pt x="464" y="7422"/>
                  <a:pt x="454" y="7448"/>
                </a:cubicBezTo>
                <a:cubicBezTo>
                  <a:pt x="417" y="7539"/>
                  <a:pt x="480" y="7664"/>
                  <a:pt x="589" y="7719"/>
                </a:cubicBezTo>
                <a:cubicBezTo>
                  <a:pt x="663" y="7756"/>
                  <a:pt x="769" y="7771"/>
                  <a:pt x="913" y="7762"/>
                </a:cubicBezTo>
                <a:cubicBezTo>
                  <a:pt x="1051" y="7753"/>
                  <a:pt x="1133" y="7762"/>
                  <a:pt x="1150" y="7789"/>
                </a:cubicBezTo>
                <a:cubicBezTo>
                  <a:pt x="1183" y="7842"/>
                  <a:pt x="1206" y="8502"/>
                  <a:pt x="1177" y="8575"/>
                </a:cubicBezTo>
                <a:cubicBezTo>
                  <a:pt x="1165" y="8605"/>
                  <a:pt x="1158" y="8763"/>
                  <a:pt x="1161" y="8927"/>
                </a:cubicBezTo>
                <a:cubicBezTo>
                  <a:pt x="1164" y="9091"/>
                  <a:pt x="1150" y="9249"/>
                  <a:pt x="1134" y="9274"/>
                </a:cubicBezTo>
                <a:cubicBezTo>
                  <a:pt x="1118" y="9299"/>
                  <a:pt x="1107" y="9470"/>
                  <a:pt x="1107" y="9659"/>
                </a:cubicBezTo>
                <a:cubicBezTo>
                  <a:pt x="1107" y="9925"/>
                  <a:pt x="1095" y="10003"/>
                  <a:pt x="1058" y="9995"/>
                </a:cubicBezTo>
                <a:cubicBezTo>
                  <a:pt x="954" y="9973"/>
                  <a:pt x="672" y="9976"/>
                  <a:pt x="616" y="10001"/>
                </a:cubicBezTo>
                <a:cubicBezTo>
                  <a:pt x="583" y="10015"/>
                  <a:pt x="545" y="10058"/>
                  <a:pt x="535" y="10098"/>
                </a:cubicBezTo>
                <a:cubicBezTo>
                  <a:pt x="520" y="10153"/>
                  <a:pt x="499" y="10170"/>
                  <a:pt x="443" y="10152"/>
                </a:cubicBezTo>
                <a:cubicBezTo>
                  <a:pt x="386" y="10134"/>
                  <a:pt x="367" y="10144"/>
                  <a:pt x="367" y="10196"/>
                </a:cubicBezTo>
                <a:cubicBezTo>
                  <a:pt x="367" y="10233"/>
                  <a:pt x="354" y="10279"/>
                  <a:pt x="335" y="10299"/>
                </a:cubicBezTo>
                <a:cubicBezTo>
                  <a:pt x="283" y="10350"/>
                  <a:pt x="497" y="10564"/>
                  <a:pt x="599" y="10564"/>
                </a:cubicBezTo>
                <a:cubicBezTo>
                  <a:pt x="646" y="10564"/>
                  <a:pt x="705" y="10590"/>
                  <a:pt x="729" y="10618"/>
                </a:cubicBezTo>
                <a:cubicBezTo>
                  <a:pt x="753" y="10647"/>
                  <a:pt x="793" y="10662"/>
                  <a:pt x="821" y="10651"/>
                </a:cubicBezTo>
                <a:cubicBezTo>
                  <a:pt x="849" y="10640"/>
                  <a:pt x="913" y="10663"/>
                  <a:pt x="967" y="10705"/>
                </a:cubicBezTo>
                <a:cubicBezTo>
                  <a:pt x="1088" y="10801"/>
                  <a:pt x="1128" y="11043"/>
                  <a:pt x="1037" y="11144"/>
                </a:cubicBezTo>
                <a:cubicBezTo>
                  <a:pt x="998" y="11187"/>
                  <a:pt x="990" y="11215"/>
                  <a:pt x="1015" y="11231"/>
                </a:cubicBezTo>
                <a:cubicBezTo>
                  <a:pt x="1041" y="11247"/>
                  <a:pt x="1039" y="11278"/>
                  <a:pt x="1015" y="11323"/>
                </a:cubicBezTo>
                <a:cubicBezTo>
                  <a:pt x="1026" y="11361"/>
                  <a:pt x="1032" y="11412"/>
                  <a:pt x="1031" y="11491"/>
                </a:cubicBezTo>
                <a:cubicBezTo>
                  <a:pt x="1026" y="12064"/>
                  <a:pt x="995" y="12839"/>
                  <a:pt x="967" y="13258"/>
                </a:cubicBezTo>
                <a:cubicBezTo>
                  <a:pt x="988" y="13341"/>
                  <a:pt x="983" y="13466"/>
                  <a:pt x="940" y="13545"/>
                </a:cubicBezTo>
                <a:cubicBezTo>
                  <a:pt x="939" y="13548"/>
                  <a:pt x="935" y="13561"/>
                  <a:pt x="934" y="13562"/>
                </a:cubicBezTo>
                <a:cubicBezTo>
                  <a:pt x="929" y="13568"/>
                  <a:pt x="928" y="13575"/>
                  <a:pt x="923" y="13583"/>
                </a:cubicBezTo>
                <a:cubicBezTo>
                  <a:pt x="917" y="13600"/>
                  <a:pt x="912" y="13618"/>
                  <a:pt x="907" y="13638"/>
                </a:cubicBezTo>
                <a:cubicBezTo>
                  <a:pt x="898" y="13674"/>
                  <a:pt x="893" y="13712"/>
                  <a:pt x="891" y="13746"/>
                </a:cubicBezTo>
                <a:cubicBezTo>
                  <a:pt x="891" y="13749"/>
                  <a:pt x="886" y="13749"/>
                  <a:pt x="886" y="13751"/>
                </a:cubicBezTo>
                <a:cubicBezTo>
                  <a:pt x="875" y="13841"/>
                  <a:pt x="870" y="13963"/>
                  <a:pt x="859" y="14163"/>
                </a:cubicBezTo>
                <a:cubicBezTo>
                  <a:pt x="850" y="14320"/>
                  <a:pt x="832" y="14456"/>
                  <a:pt x="821" y="14467"/>
                </a:cubicBezTo>
                <a:cubicBezTo>
                  <a:pt x="810" y="14478"/>
                  <a:pt x="823" y="14508"/>
                  <a:pt x="848" y="14537"/>
                </a:cubicBezTo>
                <a:cubicBezTo>
                  <a:pt x="901" y="14602"/>
                  <a:pt x="904" y="15722"/>
                  <a:pt x="853" y="16407"/>
                </a:cubicBezTo>
                <a:lnTo>
                  <a:pt x="821" y="16841"/>
                </a:lnTo>
                <a:lnTo>
                  <a:pt x="637" y="16852"/>
                </a:lnTo>
                <a:cubicBezTo>
                  <a:pt x="366" y="16870"/>
                  <a:pt x="303" y="16875"/>
                  <a:pt x="308" y="16895"/>
                </a:cubicBezTo>
                <a:cubicBezTo>
                  <a:pt x="310" y="16905"/>
                  <a:pt x="269" y="16985"/>
                  <a:pt x="216" y="17069"/>
                </a:cubicBezTo>
                <a:cubicBezTo>
                  <a:pt x="163" y="17152"/>
                  <a:pt x="99" y="17292"/>
                  <a:pt x="76" y="17383"/>
                </a:cubicBezTo>
                <a:cubicBezTo>
                  <a:pt x="53" y="17474"/>
                  <a:pt x="23" y="17556"/>
                  <a:pt x="5" y="17567"/>
                </a:cubicBezTo>
                <a:cubicBezTo>
                  <a:pt x="4" y="17568"/>
                  <a:pt x="1" y="17640"/>
                  <a:pt x="0" y="17649"/>
                </a:cubicBezTo>
                <a:cubicBezTo>
                  <a:pt x="3" y="17769"/>
                  <a:pt x="2" y="18286"/>
                  <a:pt x="5" y="18288"/>
                </a:cubicBezTo>
                <a:cubicBezTo>
                  <a:pt x="25" y="18300"/>
                  <a:pt x="43" y="18351"/>
                  <a:pt x="43" y="18402"/>
                </a:cubicBezTo>
                <a:cubicBezTo>
                  <a:pt x="43" y="18591"/>
                  <a:pt x="255" y="18921"/>
                  <a:pt x="389" y="18944"/>
                </a:cubicBezTo>
                <a:cubicBezTo>
                  <a:pt x="409" y="18947"/>
                  <a:pt x="486" y="18986"/>
                  <a:pt x="562" y="19031"/>
                </a:cubicBezTo>
                <a:lnTo>
                  <a:pt x="697" y="19112"/>
                </a:lnTo>
                <a:lnTo>
                  <a:pt x="686" y="19779"/>
                </a:lnTo>
                <a:cubicBezTo>
                  <a:pt x="675" y="20411"/>
                  <a:pt x="677" y="20449"/>
                  <a:pt x="745" y="20500"/>
                </a:cubicBezTo>
                <a:cubicBezTo>
                  <a:pt x="785" y="20529"/>
                  <a:pt x="858" y="20564"/>
                  <a:pt x="907" y="20576"/>
                </a:cubicBezTo>
                <a:cubicBezTo>
                  <a:pt x="957" y="20587"/>
                  <a:pt x="1021" y="20614"/>
                  <a:pt x="1048" y="20635"/>
                </a:cubicBezTo>
                <a:cubicBezTo>
                  <a:pt x="1074" y="20656"/>
                  <a:pt x="1123" y="20679"/>
                  <a:pt x="1156" y="20684"/>
                </a:cubicBezTo>
                <a:cubicBezTo>
                  <a:pt x="1292" y="20705"/>
                  <a:pt x="1579" y="20794"/>
                  <a:pt x="1652" y="20836"/>
                </a:cubicBezTo>
                <a:cubicBezTo>
                  <a:pt x="1696" y="20860"/>
                  <a:pt x="1760" y="20879"/>
                  <a:pt x="1793" y="20879"/>
                </a:cubicBezTo>
                <a:cubicBezTo>
                  <a:pt x="1825" y="20879"/>
                  <a:pt x="1969" y="20918"/>
                  <a:pt x="2111" y="20966"/>
                </a:cubicBezTo>
                <a:cubicBezTo>
                  <a:pt x="2254" y="21014"/>
                  <a:pt x="2456" y="21061"/>
                  <a:pt x="2565" y="21074"/>
                </a:cubicBezTo>
                <a:cubicBezTo>
                  <a:pt x="2674" y="21088"/>
                  <a:pt x="2838" y="21112"/>
                  <a:pt x="2927" y="21128"/>
                </a:cubicBezTo>
                <a:cubicBezTo>
                  <a:pt x="3016" y="21145"/>
                  <a:pt x="3242" y="21163"/>
                  <a:pt x="3429" y="21166"/>
                </a:cubicBezTo>
                <a:cubicBezTo>
                  <a:pt x="3616" y="21170"/>
                  <a:pt x="3786" y="21178"/>
                  <a:pt x="3802" y="21188"/>
                </a:cubicBezTo>
                <a:cubicBezTo>
                  <a:pt x="3818" y="21198"/>
                  <a:pt x="4295" y="21214"/>
                  <a:pt x="4865" y="21221"/>
                </a:cubicBezTo>
                <a:cubicBezTo>
                  <a:pt x="5436" y="21227"/>
                  <a:pt x="5973" y="21243"/>
                  <a:pt x="6059" y="21259"/>
                </a:cubicBezTo>
                <a:cubicBezTo>
                  <a:pt x="6232" y="21289"/>
                  <a:pt x="6295" y="21377"/>
                  <a:pt x="6242" y="21519"/>
                </a:cubicBezTo>
                <a:lnTo>
                  <a:pt x="6215" y="21589"/>
                </a:lnTo>
                <a:lnTo>
                  <a:pt x="9542" y="21584"/>
                </a:lnTo>
                <a:lnTo>
                  <a:pt x="9558" y="21383"/>
                </a:lnTo>
                <a:lnTo>
                  <a:pt x="9580" y="21183"/>
                </a:lnTo>
                <a:lnTo>
                  <a:pt x="11038" y="21199"/>
                </a:lnTo>
                <a:cubicBezTo>
                  <a:pt x="12192" y="21208"/>
                  <a:pt x="12530" y="21217"/>
                  <a:pt x="12652" y="21259"/>
                </a:cubicBezTo>
                <a:cubicBezTo>
                  <a:pt x="13005" y="21378"/>
                  <a:pt x="13174" y="21339"/>
                  <a:pt x="14056" y="20928"/>
                </a:cubicBezTo>
                <a:cubicBezTo>
                  <a:pt x="14200" y="20861"/>
                  <a:pt x="14334" y="20803"/>
                  <a:pt x="14353" y="20803"/>
                </a:cubicBezTo>
                <a:cubicBezTo>
                  <a:pt x="14357" y="20803"/>
                  <a:pt x="14360" y="20804"/>
                  <a:pt x="14364" y="20803"/>
                </a:cubicBezTo>
                <a:cubicBezTo>
                  <a:pt x="14370" y="20799"/>
                  <a:pt x="14375" y="20796"/>
                  <a:pt x="14380" y="20792"/>
                </a:cubicBezTo>
                <a:cubicBezTo>
                  <a:pt x="14384" y="20787"/>
                  <a:pt x="14391" y="20777"/>
                  <a:pt x="14391" y="20771"/>
                </a:cubicBezTo>
                <a:cubicBezTo>
                  <a:pt x="14391" y="20718"/>
                  <a:pt x="13981" y="20697"/>
                  <a:pt x="12955" y="20695"/>
                </a:cubicBezTo>
                <a:cubicBezTo>
                  <a:pt x="12412" y="20694"/>
                  <a:pt x="11952" y="20684"/>
                  <a:pt x="11934" y="20673"/>
                </a:cubicBezTo>
                <a:cubicBezTo>
                  <a:pt x="11916" y="20662"/>
                  <a:pt x="11906" y="20628"/>
                  <a:pt x="11912" y="20597"/>
                </a:cubicBezTo>
                <a:cubicBezTo>
                  <a:pt x="11922" y="20548"/>
                  <a:pt x="12173" y="20539"/>
                  <a:pt x="14094" y="20532"/>
                </a:cubicBezTo>
                <a:cubicBezTo>
                  <a:pt x="15851" y="20526"/>
                  <a:pt x="16271" y="20537"/>
                  <a:pt x="16303" y="20576"/>
                </a:cubicBezTo>
                <a:cubicBezTo>
                  <a:pt x="16349" y="20632"/>
                  <a:pt x="16317" y="20695"/>
                  <a:pt x="16243" y="20695"/>
                </a:cubicBezTo>
                <a:cubicBezTo>
                  <a:pt x="16167" y="20695"/>
                  <a:pt x="16183" y="20753"/>
                  <a:pt x="16254" y="20782"/>
                </a:cubicBezTo>
                <a:cubicBezTo>
                  <a:pt x="16308" y="20785"/>
                  <a:pt x="16371" y="20787"/>
                  <a:pt x="16432" y="20787"/>
                </a:cubicBezTo>
                <a:cubicBezTo>
                  <a:pt x="16451" y="20787"/>
                  <a:pt x="16468" y="20782"/>
                  <a:pt x="16486" y="20782"/>
                </a:cubicBezTo>
                <a:cubicBezTo>
                  <a:pt x="16635" y="20757"/>
                  <a:pt x="16807" y="20700"/>
                  <a:pt x="16907" y="20630"/>
                </a:cubicBezTo>
                <a:cubicBezTo>
                  <a:pt x="17032" y="20543"/>
                  <a:pt x="17098" y="20493"/>
                  <a:pt x="17156" y="20435"/>
                </a:cubicBezTo>
                <a:cubicBezTo>
                  <a:pt x="17214" y="20376"/>
                  <a:pt x="17265" y="20310"/>
                  <a:pt x="17345" y="20191"/>
                </a:cubicBezTo>
                <a:cubicBezTo>
                  <a:pt x="17432" y="20060"/>
                  <a:pt x="17493" y="19980"/>
                  <a:pt x="17545" y="19920"/>
                </a:cubicBezTo>
                <a:cubicBezTo>
                  <a:pt x="17602" y="19834"/>
                  <a:pt x="17655" y="19753"/>
                  <a:pt x="17696" y="19687"/>
                </a:cubicBezTo>
                <a:cubicBezTo>
                  <a:pt x="17698" y="19681"/>
                  <a:pt x="17704" y="19675"/>
                  <a:pt x="17707" y="19670"/>
                </a:cubicBezTo>
                <a:cubicBezTo>
                  <a:pt x="17711" y="19664"/>
                  <a:pt x="17719" y="19655"/>
                  <a:pt x="17723" y="19649"/>
                </a:cubicBezTo>
                <a:cubicBezTo>
                  <a:pt x="17733" y="19631"/>
                  <a:pt x="17758" y="19598"/>
                  <a:pt x="17766" y="19584"/>
                </a:cubicBezTo>
                <a:cubicBezTo>
                  <a:pt x="17767" y="19581"/>
                  <a:pt x="17770" y="19575"/>
                  <a:pt x="17771" y="19573"/>
                </a:cubicBezTo>
                <a:cubicBezTo>
                  <a:pt x="17774" y="19566"/>
                  <a:pt x="17777" y="19557"/>
                  <a:pt x="17777" y="19551"/>
                </a:cubicBezTo>
                <a:cubicBezTo>
                  <a:pt x="17777" y="19497"/>
                  <a:pt x="17861" y="19403"/>
                  <a:pt x="17950" y="19329"/>
                </a:cubicBezTo>
                <a:cubicBezTo>
                  <a:pt x="17957" y="19322"/>
                  <a:pt x="17971" y="19306"/>
                  <a:pt x="17977" y="19302"/>
                </a:cubicBezTo>
                <a:cubicBezTo>
                  <a:pt x="17980" y="19300"/>
                  <a:pt x="17989" y="19298"/>
                  <a:pt x="17993" y="19296"/>
                </a:cubicBezTo>
                <a:cubicBezTo>
                  <a:pt x="18034" y="19267"/>
                  <a:pt x="18074" y="19243"/>
                  <a:pt x="18106" y="19237"/>
                </a:cubicBezTo>
                <a:cubicBezTo>
                  <a:pt x="18167" y="19225"/>
                  <a:pt x="18561" y="19204"/>
                  <a:pt x="18981" y="19193"/>
                </a:cubicBezTo>
                <a:cubicBezTo>
                  <a:pt x="19401" y="19183"/>
                  <a:pt x="19796" y="19166"/>
                  <a:pt x="19861" y="19155"/>
                </a:cubicBezTo>
                <a:cubicBezTo>
                  <a:pt x="20032" y="19128"/>
                  <a:pt x="20341" y="18785"/>
                  <a:pt x="20644" y="18288"/>
                </a:cubicBezTo>
                <a:cubicBezTo>
                  <a:pt x="20783" y="18061"/>
                  <a:pt x="21022" y="17676"/>
                  <a:pt x="21173" y="17432"/>
                </a:cubicBezTo>
                <a:cubicBezTo>
                  <a:pt x="21324" y="17187"/>
                  <a:pt x="21482" y="16913"/>
                  <a:pt x="21524" y="16825"/>
                </a:cubicBezTo>
                <a:lnTo>
                  <a:pt x="21557" y="16749"/>
                </a:lnTo>
                <a:cubicBezTo>
                  <a:pt x="21576" y="16600"/>
                  <a:pt x="21589" y="15484"/>
                  <a:pt x="21595" y="13719"/>
                </a:cubicBezTo>
                <a:cubicBezTo>
                  <a:pt x="21589" y="12451"/>
                  <a:pt x="21580" y="11537"/>
                  <a:pt x="21568" y="11529"/>
                </a:cubicBezTo>
                <a:cubicBezTo>
                  <a:pt x="21549" y="11518"/>
                  <a:pt x="21526" y="11398"/>
                  <a:pt x="21514" y="11263"/>
                </a:cubicBezTo>
                <a:cubicBezTo>
                  <a:pt x="21502" y="11129"/>
                  <a:pt x="21466" y="10886"/>
                  <a:pt x="21438" y="10727"/>
                </a:cubicBezTo>
                <a:cubicBezTo>
                  <a:pt x="21410" y="10568"/>
                  <a:pt x="21369" y="10282"/>
                  <a:pt x="21346" y="10093"/>
                </a:cubicBezTo>
                <a:cubicBezTo>
                  <a:pt x="21324" y="9904"/>
                  <a:pt x="21265" y="9532"/>
                  <a:pt x="21217" y="9263"/>
                </a:cubicBezTo>
                <a:cubicBezTo>
                  <a:pt x="21078" y="8500"/>
                  <a:pt x="20896" y="8179"/>
                  <a:pt x="20380" y="7789"/>
                </a:cubicBezTo>
                <a:cubicBezTo>
                  <a:pt x="20320" y="7744"/>
                  <a:pt x="20251" y="7708"/>
                  <a:pt x="20223" y="7708"/>
                </a:cubicBezTo>
                <a:cubicBezTo>
                  <a:pt x="20195" y="7708"/>
                  <a:pt x="20153" y="7691"/>
                  <a:pt x="20131" y="7670"/>
                </a:cubicBezTo>
                <a:cubicBezTo>
                  <a:pt x="20087" y="7625"/>
                  <a:pt x="20033" y="7614"/>
                  <a:pt x="19370" y="7578"/>
                </a:cubicBezTo>
                <a:cubicBezTo>
                  <a:pt x="18926" y="7553"/>
                  <a:pt x="18887" y="7546"/>
                  <a:pt x="18857" y="7475"/>
                </a:cubicBezTo>
                <a:cubicBezTo>
                  <a:pt x="18824" y="7396"/>
                  <a:pt x="18785" y="7139"/>
                  <a:pt x="18625" y="5989"/>
                </a:cubicBezTo>
                <a:cubicBezTo>
                  <a:pt x="18575" y="5631"/>
                  <a:pt x="18509" y="5175"/>
                  <a:pt x="18479" y="4976"/>
                </a:cubicBezTo>
                <a:cubicBezTo>
                  <a:pt x="18449" y="4777"/>
                  <a:pt x="18382" y="4302"/>
                  <a:pt x="18333" y="3924"/>
                </a:cubicBezTo>
                <a:cubicBezTo>
                  <a:pt x="18284" y="3546"/>
                  <a:pt x="18241" y="3209"/>
                  <a:pt x="18230" y="3176"/>
                </a:cubicBezTo>
                <a:cubicBezTo>
                  <a:pt x="18220" y="3143"/>
                  <a:pt x="18205" y="3046"/>
                  <a:pt x="18203" y="2954"/>
                </a:cubicBezTo>
                <a:cubicBezTo>
                  <a:pt x="18202" y="2862"/>
                  <a:pt x="18188" y="2775"/>
                  <a:pt x="18171" y="2764"/>
                </a:cubicBezTo>
                <a:cubicBezTo>
                  <a:pt x="18154" y="2754"/>
                  <a:pt x="18139" y="2703"/>
                  <a:pt x="18139" y="2651"/>
                </a:cubicBezTo>
                <a:cubicBezTo>
                  <a:pt x="18139" y="2598"/>
                  <a:pt x="18119" y="2458"/>
                  <a:pt x="18095" y="2342"/>
                </a:cubicBezTo>
                <a:cubicBezTo>
                  <a:pt x="18062" y="2181"/>
                  <a:pt x="18064" y="2116"/>
                  <a:pt x="18095" y="2065"/>
                </a:cubicBezTo>
                <a:cubicBezTo>
                  <a:pt x="18129" y="2011"/>
                  <a:pt x="18123" y="1984"/>
                  <a:pt x="18063" y="1930"/>
                </a:cubicBezTo>
                <a:cubicBezTo>
                  <a:pt x="18022" y="1893"/>
                  <a:pt x="17979" y="1865"/>
                  <a:pt x="17966" y="1870"/>
                </a:cubicBezTo>
                <a:cubicBezTo>
                  <a:pt x="17953" y="1875"/>
                  <a:pt x="17931" y="1840"/>
                  <a:pt x="17917" y="1789"/>
                </a:cubicBezTo>
                <a:cubicBezTo>
                  <a:pt x="17903" y="1737"/>
                  <a:pt x="17865" y="1664"/>
                  <a:pt x="17831" y="1626"/>
                </a:cubicBezTo>
                <a:cubicBezTo>
                  <a:pt x="17797" y="1588"/>
                  <a:pt x="17783" y="1556"/>
                  <a:pt x="17798" y="1556"/>
                </a:cubicBezTo>
                <a:cubicBezTo>
                  <a:pt x="17814" y="1556"/>
                  <a:pt x="17805" y="1535"/>
                  <a:pt x="17782" y="1507"/>
                </a:cubicBezTo>
                <a:cubicBezTo>
                  <a:pt x="17753" y="1472"/>
                  <a:pt x="17751" y="1447"/>
                  <a:pt x="17777" y="1431"/>
                </a:cubicBezTo>
                <a:cubicBezTo>
                  <a:pt x="17840" y="1392"/>
                  <a:pt x="17822" y="1307"/>
                  <a:pt x="17728" y="1225"/>
                </a:cubicBezTo>
                <a:cubicBezTo>
                  <a:pt x="17679" y="1182"/>
                  <a:pt x="17646" y="1130"/>
                  <a:pt x="17658" y="1111"/>
                </a:cubicBezTo>
                <a:cubicBezTo>
                  <a:pt x="17670" y="1092"/>
                  <a:pt x="17645" y="1095"/>
                  <a:pt x="17604" y="1117"/>
                </a:cubicBezTo>
                <a:cubicBezTo>
                  <a:pt x="17541" y="1151"/>
                  <a:pt x="17506" y="1135"/>
                  <a:pt x="17361" y="1008"/>
                </a:cubicBezTo>
                <a:cubicBezTo>
                  <a:pt x="17211" y="878"/>
                  <a:pt x="17179" y="863"/>
                  <a:pt x="17069" y="884"/>
                </a:cubicBezTo>
                <a:cubicBezTo>
                  <a:pt x="17001" y="896"/>
                  <a:pt x="16866" y="891"/>
                  <a:pt x="16772" y="867"/>
                </a:cubicBezTo>
                <a:cubicBezTo>
                  <a:pt x="16648" y="835"/>
                  <a:pt x="16572" y="834"/>
                  <a:pt x="16492" y="862"/>
                </a:cubicBezTo>
                <a:cubicBezTo>
                  <a:pt x="16431" y="883"/>
                  <a:pt x="16369" y="890"/>
                  <a:pt x="16357" y="878"/>
                </a:cubicBezTo>
                <a:cubicBezTo>
                  <a:pt x="16344" y="866"/>
                  <a:pt x="16170" y="850"/>
                  <a:pt x="15968" y="846"/>
                </a:cubicBezTo>
                <a:cubicBezTo>
                  <a:pt x="15765" y="841"/>
                  <a:pt x="15486" y="830"/>
                  <a:pt x="15347" y="818"/>
                </a:cubicBezTo>
                <a:cubicBezTo>
                  <a:pt x="15208" y="807"/>
                  <a:pt x="14937" y="792"/>
                  <a:pt x="14747" y="786"/>
                </a:cubicBezTo>
                <a:cubicBezTo>
                  <a:pt x="14558" y="779"/>
                  <a:pt x="14388" y="757"/>
                  <a:pt x="14364" y="743"/>
                </a:cubicBezTo>
                <a:cubicBezTo>
                  <a:pt x="14340" y="728"/>
                  <a:pt x="14196" y="722"/>
                  <a:pt x="14051" y="726"/>
                </a:cubicBezTo>
                <a:cubicBezTo>
                  <a:pt x="13905" y="731"/>
                  <a:pt x="13772" y="726"/>
                  <a:pt x="13754" y="715"/>
                </a:cubicBezTo>
                <a:cubicBezTo>
                  <a:pt x="13736" y="705"/>
                  <a:pt x="13515" y="686"/>
                  <a:pt x="13257" y="672"/>
                </a:cubicBezTo>
                <a:cubicBezTo>
                  <a:pt x="12999" y="658"/>
                  <a:pt x="12666" y="637"/>
                  <a:pt x="12517" y="629"/>
                </a:cubicBezTo>
                <a:cubicBezTo>
                  <a:pt x="12369" y="621"/>
                  <a:pt x="12150" y="606"/>
                  <a:pt x="12031" y="596"/>
                </a:cubicBezTo>
                <a:cubicBezTo>
                  <a:pt x="11912" y="587"/>
                  <a:pt x="11543" y="563"/>
                  <a:pt x="11216" y="542"/>
                </a:cubicBezTo>
                <a:cubicBezTo>
                  <a:pt x="10495" y="495"/>
                  <a:pt x="10322" y="485"/>
                  <a:pt x="9904" y="455"/>
                </a:cubicBezTo>
                <a:cubicBezTo>
                  <a:pt x="9725" y="443"/>
                  <a:pt x="9447" y="424"/>
                  <a:pt x="9288" y="417"/>
                </a:cubicBezTo>
                <a:cubicBezTo>
                  <a:pt x="9129" y="411"/>
                  <a:pt x="8874" y="398"/>
                  <a:pt x="8716" y="385"/>
                </a:cubicBezTo>
                <a:cubicBezTo>
                  <a:pt x="8557" y="371"/>
                  <a:pt x="8321" y="353"/>
                  <a:pt x="8192" y="347"/>
                </a:cubicBezTo>
                <a:cubicBezTo>
                  <a:pt x="8063" y="340"/>
                  <a:pt x="7869" y="326"/>
                  <a:pt x="7760" y="314"/>
                </a:cubicBezTo>
                <a:cubicBezTo>
                  <a:pt x="7651" y="303"/>
                  <a:pt x="7299" y="283"/>
                  <a:pt x="6982" y="271"/>
                </a:cubicBezTo>
                <a:cubicBezTo>
                  <a:pt x="6665" y="259"/>
                  <a:pt x="6388" y="229"/>
                  <a:pt x="6367" y="211"/>
                </a:cubicBezTo>
                <a:cubicBezTo>
                  <a:pt x="6345" y="193"/>
                  <a:pt x="6317" y="191"/>
                  <a:pt x="6307" y="201"/>
                </a:cubicBezTo>
                <a:cubicBezTo>
                  <a:pt x="6279" y="228"/>
                  <a:pt x="5929" y="225"/>
                  <a:pt x="5632" y="195"/>
                </a:cubicBezTo>
                <a:cubicBezTo>
                  <a:pt x="5484" y="180"/>
                  <a:pt x="5296" y="171"/>
                  <a:pt x="5216" y="173"/>
                </a:cubicBezTo>
                <a:cubicBezTo>
                  <a:pt x="5137" y="176"/>
                  <a:pt x="5046" y="168"/>
                  <a:pt x="5017" y="157"/>
                </a:cubicBezTo>
                <a:cubicBezTo>
                  <a:pt x="4966" y="139"/>
                  <a:pt x="4571" y="108"/>
                  <a:pt x="4298" y="98"/>
                </a:cubicBezTo>
                <a:cubicBezTo>
                  <a:pt x="4231" y="95"/>
                  <a:pt x="4172" y="68"/>
                  <a:pt x="4163" y="43"/>
                </a:cubicBezTo>
                <a:cubicBezTo>
                  <a:pt x="4152" y="8"/>
                  <a:pt x="3696" y="0"/>
                  <a:pt x="2057" y="0"/>
                </a:cubicBezTo>
                <a:lnTo>
                  <a:pt x="1625" y="0"/>
                </a:lnTo>
                <a:close/>
                <a:moveTo>
                  <a:pt x="7900" y="0"/>
                </a:moveTo>
                <a:cubicBezTo>
                  <a:pt x="7841" y="0"/>
                  <a:pt x="7792" y="18"/>
                  <a:pt x="7792" y="38"/>
                </a:cubicBezTo>
                <a:cubicBezTo>
                  <a:pt x="7792" y="58"/>
                  <a:pt x="7841" y="70"/>
                  <a:pt x="7900" y="70"/>
                </a:cubicBezTo>
                <a:cubicBezTo>
                  <a:pt x="7960" y="70"/>
                  <a:pt x="8008" y="58"/>
                  <a:pt x="8008" y="38"/>
                </a:cubicBezTo>
                <a:cubicBezTo>
                  <a:pt x="8008" y="18"/>
                  <a:pt x="7960" y="0"/>
                  <a:pt x="7900" y="0"/>
                </a:cubicBezTo>
                <a:close/>
                <a:moveTo>
                  <a:pt x="8408" y="0"/>
                </a:moveTo>
                <a:cubicBezTo>
                  <a:pt x="8388" y="0"/>
                  <a:pt x="8370" y="23"/>
                  <a:pt x="8370" y="54"/>
                </a:cubicBezTo>
                <a:cubicBezTo>
                  <a:pt x="8370" y="85"/>
                  <a:pt x="8388" y="104"/>
                  <a:pt x="8408" y="92"/>
                </a:cubicBezTo>
                <a:cubicBezTo>
                  <a:pt x="8428" y="80"/>
                  <a:pt x="8440" y="51"/>
                  <a:pt x="8440" y="33"/>
                </a:cubicBezTo>
                <a:cubicBezTo>
                  <a:pt x="8440" y="14"/>
                  <a:pt x="8428" y="0"/>
                  <a:pt x="8408" y="0"/>
                </a:cubicBezTo>
                <a:close/>
                <a:moveTo>
                  <a:pt x="9774" y="0"/>
                </a:moveTo>
                <a:lnTo>
                  <a:pt x="9774" y="108"/>
                </a:lnTo>
                <a:cubicBezTo>
                  <a:pt x="9774" y="207"/>
                  <a:pt x="9790" y="217"/>
                  <a:pt x="9898" y="217"/>
                </a:cubicBezTo>
                <a:cubicBezTo>
                  <a:pt x="9964" y="217"/>
                  <a:pt x="10036" y="197"/>
                  <a:pt x="10060" y="173"/>
                </a:cubicBezTo>
                <a:cubicBezTo>
                  <a:pt x="10094" y="139"/>
                  <a:pt x="10115" y="141"/>
                  <a:pt x="10163" y="190"/>
                </a:cubicBezTo>
                <a:cubicBezTo>
                  <a:pt x="10244" y="272"/>
                  <a:pt x="10244" y="271"/>
                  <a:pt x="10244" y="125"/>
                </a:cubicBezTo>
                <a:lnTo>
                  <a:pt x="10244" y="0"/>
                </a:lnTo>
                <a:lnTo>
                  <a:pt x="9774" y="0"/>
                </a:lnTo>
                <a:close/>
                <a:moveTo>
                  <a:pt x="19040" y="4412"/>
                </a:moveTo>
                <a:cubicBezTo>
                  <a:pt x="19021" y="4412"/>
                  <a:pt x="19003" y="4430"/>
                  <a:pt x="19003" y="4450"/>
                </a:cubicBezTo>
                <a:cubicBezTo>
                  <a:pt x="19003" y="4470"/>
                  <a:pt x="19021" y="4488"/>
                  <a:pt x="19040" y="4488"/>
                </a:cubicBezTo>
                <a:cubicBezTo>
                  <a:pt x="19060" y="4488"/>
                  <a:pt x="19078" y="4470"/>
                  <a:pt x="19078" y="4450"/>
                </a:cubicBezTo>
                <a:cubicBezTo>
                  <a:pt x="19078" y="4430"/>
                  <a:pt x="19060" y="4412"/>
                  <a:pt x="19040" y="4412"/>
                </a:cubicBezTo>
                <a:close/>
                <a:moveTo>
                  <a:pt x="940" y="5106"/>
                </a:moveTo>
                <a:cubicBezTo>
                  <a:pt x="928" y="5110"/>
                  <a:pt x="909" y="5121"/>
                  <a:pt x="896" y="5133"/>
                </a:cubicBezTo>
                <a:cubicBezTo>
                  <a:pt x="861" y="5169"/>
                  <a:pt x="867" y="5174"/>
                  <a:pt x="918" y="5155"/>
                </a:cubicBezTo>
                <a:cubicBezTo>
                  <a:pt x="954" y="5141"/>
                  <a:pt x="978" y="5117"/>
                  <a:pt x="967" y="5106"/>
                </a:cubicBezTo>
                <a:cubicBezTo>
                  <a:pt x="961" y="5100"/>
                  <a:pt x="951" y="5101"/>
                  <a:pt x="940" y="5106"/>
                </a:cubicBezTo>
                <a:close/>
                <a:moveTo>
                  <a:pt x="842" y="5556"/>
                </a:moveTo>
                <a:cubicBezTo>
                  <a:pt x="825" y="5545"/>
                  <a:pt x="799" y="5560"/>
                  <a:pt x="788" y="5588"/>
                </a:cubicBezTo>
                <a:cubicBezTo>
                  <a:pt x="775" y="5623"/>
                  <a:pt x="786" y="5634"/>
                  <a:pt x="821" y="5621"/>
                </a:cubicBezTo>
                <a:cubicBezTo>
                  <a:pt x="881" y="5598"/>
                  <a:pt x="887" y="5584"/>
                  <a:pt x="842" y="5556"/>
                </a:cubicBezTo>
                <a:close/>
                <a:moveTo>
                  <a:pt x="637" y="12245"/>
                </a:moveTo>
                <a:lnTo>
                  <a:pt x="626" y="12380"/>
                </a:lnTo>
                <a:cubicBezTo>
                  <a:pt x="619" y="12447"/>
                  <a:pt x="603" y="12488"/>
                  <a:pt x="589" y="12532"/>
                </a:cubicBezTo>
                <a:cubicBezTo>
                  <a:pt x="593" y="12585"/>
                  <a:pt x="603" y="12619"/>
                  <a:pt x="621" y="12608"/>
                </a:cubicBezTo>
                <a:cubicBezTo>
                  <a:pt x="636" y="12598"/>
                  <a:pt x="644" y="12532"/>
                  <a:pt x="648" y="12450"/>
                </a:cubicBezTo>
                <a:cubicBezTo>
                  <a:pt x="646" y="12357"/>
                  <a:pt x="642" y="12297"/>
                  <a:pt x="637" y="12245"/>
                </a:cubicBezTo>
                <a:close/>
                <a:moveTo>
                  <a:pt x="21141" y="18310"/>
                </a:moveTo>
                <a:cubicBezTo>
                  <a:pt x="21125" y="18316"/>
                  <a:pt x="21109" y="18338"/>
                  <a:pt x="21103" y="18364"/>
                </a:cubicBezTo>
                <a:cubicBezTo>
                  <a:pt x="21110" y="18374"/>
                  <a:pt x="21117" y="18380"/>
                  <a:pt x="21130" y="18380"/>
                </a:cubicBezTo>
                <a:cubicBezTo>
                  <a:pt x="21150" y="18380"/>
                  <a:pt x="21168" y="18362"/>
                  <a:pt x="21168" y="18342"/>
                </a:cubicBezTo>
                <a:cubicBezTo>
                  <a:pt x="21168" y="18326"/>
                  <a:pt x="21157" y="18314"/>
                  <a:pt x="21141" y="18310"/>
                </a:cubicBezTo>
                <a:close/>
                <a:moveTo>
                  <a:pt x="20995" y="20028"/>
                </a:moveTo>
                <a:cubicBezTo>
                  <a:pt x="20959" y="20040"/>
                  <a:pt x="20921" y="20053"/>
                  <a:pt x="20887" y="20077"/>
                </a:cubicBezTo>
                <a:cubicBezTo>
                  <a:pt x="20882" y="20080"/>
                  <a:pt x="20881" y="20079"/>
                  <a:pt x="20876" y="20082"/>
                </a:cubicBezTo>
                <a:cubicBezTo>
                  <a:pt x="20972" y="20088"/>
                  <a:pt x="21027" y="20106"/>
                  <a:pt x="21098" y="20174"/>
                </a:cubicBezTo>
                <a:cubicBezTo>
                  <a:pt x="21191" y="20264"/>
                  <a:pt x="21199" y="20284"/>
                  <a:pt x="21152" y="20332"/>
                </a:cubicBezTo>
                <a:cubicBezTo>
                  <a:pt x="21105" y="20379"/>
                  <a:pt x="21090" y="20378"/>
                  <a:pt x="21033" y="20326"/>
                </a:cubicBezTo>
                <a:cubicBezTo>
                  <a:pt x="20987" y="20284"/>
                  <a:pt x="20949" y="20279"/>
                  <a:pt x="20903" y="20305"/>
                </a:cubicBezTo>
                <a:cubicBezTo>
                  <a:pt x="20864" y="20327"/>
                  <a:pt x="20823" y="20321"/>
                  <a:pt x="20779" y="20299"/>
                </a:cubicBezTo>
                <a:cubicBezTo>
                  <a:pt x="20815" y="20339"/>
                  <a:pt x="20844" y="20392"/>
                  <a:pt x="20844" y="20440"/>
                </a:cubicBezTo>
                <a:cubicBezTo>
                  <a:pt x="20844" y="20474"/>
                  <a:pt x="20821" y="20529"/>
                  <a:pt x="20795" y="20565"/>
                </a:cubicBezTo>
                <a:cubicBezTo>
                  <a:pt x="20756" y="20619"/>
                  <a:pt x="20743" y="20623"/>
                  <a:pt x="20709" y="20581"/>
                </a:cubicBezTo>
                <a:cubicBezTo>
                  <a:pt x="20683" y="20550"/>
                  <a:pt x="20678" y="20511"/>
                  <a:pt x="20698" y="20478"/>
                </a:cubicBezTo>
                <a:cubicBezTo>
                  <a:pt x="20703" y="20470"/>
                  <a:pt x="20702" y="20460"/>
                  <a:pt x="20704" y="20451"/>
                </a:cubicBezTo>
                <a:cubicBezTo>
                  <a:pt x="20688" y="20459"/>
                  <a:pt x="20665" y="20462"/>
                  <a:pt x="20639" y="20440"/>
                </a:cubicBezTo>
                <a:cubicBezTo>
                  <a:pt x="20597" y="20405"/>
                  <a:pt x="20576" y="20412"/>
                  <a:pt x="20536" y="20467"/>
                </a:cubicBezTo>
                <a:cubicBezTo>
                  <a:pt x="20500" y="20516"/>
                  <a:pt x="20490" y="20517"/>
                  <a:pt x="20477" y="20494"/>
                </a:cubicBezTo>
                <a:cubicBezTo>
                  <a:pt x="20459" y="20505"/>
                  <a:pt x="20442" y="20501"/>
                  <a:pt x="20428" y="20478"/>
                </a:cubicBezTo>
                <a:cubicBezTo>
                  <a:pt x="20414" y="20455"/>
                  <a:pt x="20419" y="20422"/>
                  <a:pt x="20439" y="20402"/>
                </a:cubicBezTo>
                <a:cubicBezTo>
                  <a:pt x="20448" y="20393"/>
                  <a:pt x="20458" y="20387"/>
                  <a:pt x="20466" y="20386"/>
                </a:cubicBezTo>
                <a:cubicBezTo>
                  <a:pt x="20488" y="20330"/>
                  <a:pt x="20548" y="20295"/>
                  <a:pt x="20612" y="20305"/>
                </a:cubicBezTo>
                <a:cubicBezTo>
                  <a:pt x="20617" y="20305"/>
                  <a:pt x="20623" y="20309"/>
                  <a:pt x="20628" y="20310"/>
                </a:cubicBezTo>
                <a:cubicBezTo>
                  <a:pt x="20614" y="20292"/>
                  <a:pt x="20600" y="20270"/>
                  <a:pt x="20606" y="20261"/>
                </a:cubicBezTo>
                <a:cubicBezTo>
                  <a:pt x="20605" y="20261"/>
                  <a:pt x="20602" y="20261"/>
                  <a:pt x="20601" y="20261"/>
                </a:cubicBezTo>
                <a:cubicBezTo>
                  <a:pt x="20531" y="20261"/>
                  <a:pt x="20472" y="20296"/>
                  <a:pt x="20407" y="20375"/>
                </a:cubicBezTo>
                <a:cubicBezTo>
                  <a:pt x="20296" y="20510"/>
                  <a:pt x="20233" y="20463"/>
                  <a:pt x="20315" y="20305"/>
                </a:cubicBezTo>
                <a:cubicBezTo>
                  <a:pt x="20328" y="20280"/>
                  <a:pt x="20348" y="20255"/>
                  <a:pt x="20369" y="20234"/>
                </a:cubicBezTo>
                <a:cubicBezTo>
                  <a:pt x="20328" y="20259"/>
                  <a:pt x="20283" y="20276"/>
                  <a:pt x="20245" y="20261"/>
                </a:cubicBezTo>
                <a:cubicBezTo>
                  <a:pt x="20178" y="20236"/>
                  <a:pt x="20144" y="20195"/>
                  <a:pt x="20142" y="20147"/>
                </a:cubicBezTo>
                <a:cubicBezTo>
                  <a:pt x="20112" y="20222"/>
                  <a:pt x="20124" y="20315"/>
                  <a:pt x="20191" y="20386"/>
                </a:cubicBezTo>
                <a:cubicBezTo>
                  <a:pt x="20208" y="20405"/>
                  <a:pt x="20221" y="20431"/>
                  <a:pt x="20234" y="20456"/>
                </a:cubicBezTo>
                <a:cubicBezTo>
                  <a:pt x="20238" y="20464"/>
                  <a:pt x="20247" y="20470"/>
                  <a:pt x="20250" y="20478"/>
                </a:cubicBezTo>
                <a:cubicBezTo>
                  <a:pt x="20260" y="20503"/>
                  <a:pt x="20261" y="20532"/>
                  <a:pt x="20266" y="20559"/>
                </a:cubicBezTo>
                <a:cubicBezTo>
                  <a:pt x="20268" y="20571"/>
                  <a:pt x="20276" y="20585"/>
                  <a:pt x="20277" y="20597"/>
                </a:cubicBezTo>
                <a:cubicBezTo>
                  <a:pt x="20285" y="20677"/>
                  <a:pt x="20267" y="20753"/>
                  <a:pt x="20223" y="20792"/>
                </a:cubicBezTo>
                <a:cubicBezTo>
                  <a:pt x="20139" y="20869"/>
                  <a:pt x="20136" y="21049"/>
                  <a:pt x="20218" y="21139"/>
                </a:cubicBezTo>
                <a:cubicBezTo>
                  <a:pt x="20263" y="21190"/>
                  <a:pt x="20272" y="21224"/>
                  <a:pt x="20245" y="21269"/>
                </a:cubicBezTo>
                <a:cubicBezTo>
                  <a:pt x="20191" y="21359"/>
                  <a:pt x="20233" y="21489"/>
                  <a:pt x="20336" y="21546"/>
                </a:cubicBezTo>
                <a:cubicBezTo>
                  <a:pt x="20401" y="21581"/>
                  <a:pt x="20595" y="21597"/>
                  <a:pt x="21017" y="21600"/>
                </a:cubicBezTo>
                <a:lnTo>
                  <a:pt x="21600" y="21600"/>
                </a:lnTo>
                <a:lnTo>
                  <a:pt x="21600" y="20863"/>
                </a:lnTo>
                <a:cubicBezTo>
                  <a:pt x="21600" y="20844"/>
                  <a:pt x="21600" y="20848"/>
                  <a:pt x="21600" y="20830"/>
                </a:cubicBezTo>
                <a:cubicBezTo>
                  <a:pt x="21600" y="20224"/>
                  <a:pt x="21592" y="20124"/>
                  <a:pt x="21541" y="20104"/>
                </a:cubicBezTo>
                <a:cubicBezTo>
                  <a:pt x="21508" y="20091"/>
                  <a:pt x="21464" y="20095"/>
                  <a:pt x="21443" y="20115"/>
                </a:cubicBezTo>
                <a:cubicBezTo>
                  <a:pt x="21430" y="20128"/>
                  <a:pt x="21413" y="20131"/>
                  <a:pt x="21395" y="20126"/>
                </a:cubicBezTo>
                <a:cubicBezTo>
                  <a:pt x="21378" y="20121"/>
                  <a:pt x="21362" y="20112"/>
                  <a:pt x="21341" y="20093"/>
                </a:cubicBezTo>
                <a:cubicBezTo>
                  <a:pt x="21339" y="20092"/>
                  <a:pt x="21332" y="20089"/>
                  <a:pt x="21330" y="20088"/>
                </a:cubicBezTo>
                <a:cubicBezTo>
                  <a:pt x="21329" y="20101"/>
                  <a:pt x="21328" y="20114"/>
                  <a:pt x="21314" y="20131"/>
                </a:cubicBezTo>
                <a:cubicBezTo>
                  <a:pt x="21227" y="20237"/>
                  <a:pt x="20996" y="20147"/>
                  <a:pt x="20995" y="20028"/>
                </a:cubicBezTo>
                <a:close/>
                <a:moveTo>
                  <a:pt x="20471" y="20055"/>
                </a:moveTo>
                <a:cubicBezTo>
                  <a:pt x="20473" y="20057"/>
                  <a:pt x="20476" y="20063"/>
                  <a:pt x="20477" y="20066"/>
                </a:cubicBezTo>
                <a:cubicBezTo>
                  <a:pt x="20483" y="20111"/>
                  <a:pt x="20458" y="20152"/>
                  <a:pt x="20423" y="20191"/>
                </a:cubicBezTo>
                <a:cubicBezTo>
                  <a:pt x="20466" y="20159"/>
                  <a:pt x="20517" y="20140"/>
                  <a:pt x="20574" y="20120"/>
                </a:cubicBezTo>
                <a:cubicBezTo>
                  <a:pt x="20552" y="20110"/>
                  <a:pt x="20531" y="20099"/>
                  <a:pt x="20509" y="20082"/>
                </a:cubicBezTo>
                <a:cubicBezTo>
                  <a:pt x="20496" y="20072"/>
                  <a:pt x="20484" y="20063"/>
                  <a:pt x="20471" y="20055"/>
                </a:cubicBezTo>
                <a:close/>
                <a:moveTo>
                  <a:pt x="17237" y="21177"/>
                </a:moveTo>
                <a:cubicBezTo>
                  <a:pt x="17224" y="21181"/>
                  <a:pt x="17209" y="21196"/>
                  <a:pt x="17183" y="21231"/>
                </a:cubicBezTo>
                <a:cubicBezTo>
                  <a:pt x="17158" y="21265"/>
                  <a:pt x="17134" y="21268"/>
                  <a:pt x="17107" y="21259"/>
                </a:cubicBezTo>
                <a:cubicBezTo>
                  <a:pt x="17028" y="21312"/>
                  <a:pt x="17006" y="21341"/>
                  <a:pt x="17032" y="21372"/>
                </a:cubicBezTo>
                <a:cubicBezTo>
                  <a:pt x="17052" y="21397"/>
                  <a:pt x="17103" y="21421"/>
                  <a:pt x="17150" y="21421"/>
                </a:cubicBezTo>
                <a:cubicBezTo>
                  <a:pt x="17224" y="21421"/>
                  <a:pt x="17237" y="21404"/>
                  <a:pt x="17237" y="21296"/>
                </a:cubicBezTo>
                <a:lnTo>
                  <a:pt x="17237" y="21177"/>
                </a:lnTo>
                <a:close/>
                <a:moveTo>
                  <a:pt x="16103" y="21215"/>
                </a:moveTo>
                <a:cubicBezTo>
                  <a:pt x="16098" y="21269"/>
                  <a:pt x="16003" y="21282"/>
                  <a:pt x="15919" y="21242"/>
                </a:cubicBezTo>
                <a:cubicBezTo>
                  <a:pt x="15889" y="21255"/>
                  <a:pt x="15865" y="21258"/>
                  <a:pt x="15854" y="21248"/>
                </a:cubicBezTo>
                <a:cubicBezTo>
                  <a:pt x="15839" y="21233"/>
                  <a:pt x="15831" y="21263"/>
                  <a:pt x="15838" y="21313"/>
                </a:cubicBezTo>
                <a:cubicBezTo>
                  <a:pt x="15849" y="21390"/>
                  <a:pt x="15869" y="21399"/>
                  <a:pt x="15989" y="21399"/>
                </a:cubicBezTo>
                <a:cubicBezTo>
                  <a:pt x="15997" y="21392"/>
                  <a:pt x="16009" y="21393"/>
                  <a:pt x="16016" y="21383"/>
                </a:cubicBezTo>
                <a:cubicBezTo>
                  <a:pt x="16076" y="21303"/>
                  <a:pt x="16079" y="21300"/>
                  <a:pt x="16114" y="21367"/>
                </a:cubicBezTo>
                <a:cubicBezTo>
                  <a:pt x="16120" y="21379"/>
                  <a:pt x="16120" y="21400"/>
                  <a:pt x="16124" y="21416"/>
                </a:cubicBezTo>
                <a:cubicBezTo>
                  <a:pt x="16149" y="21420"/>
                  <a:pt x="16172" y="21420"/>
                  <a:pt x="16178" y="21427"/>
                </a:cubicBezTo>
                <a:cubicBezTo>
                  <a:pt x="16224" y="21472"/>
                  <a:pt x="16260" y="21462"/>
                  <a:pt x="16303" y="21383"/>
                </a:cubicBezTo>
                <a:cubicBezTo>
                  <a:pt x="16340" y="21312"/>
                  <a:pt x="16348" y="21310"/>
                  <a:pt x="16411" y="21367"/>
                </a:cubicBezTo>
                <a:cubicBezTo>
                  <a:pt x="16473" y="21423"/>
                  <a:pt x="16477" y="21425"/>
                  <a:pt x="16513" y="21356"/>
                </a:cubicBezTo>
                <a:cubicBezTo>
                  <a:pt x="16558" y="21272"/>
                  <a:pt x="16539" y="21259"/>
                  <a:pt x="16432" y="21264"/>
                </a:cubicBezTo>
                <a:cubicBezTo>
                  <a:pt x="16434" y="21280"/>
                  <a:pt x="16433" y="21297"/>
                  <a:pt x="16427" y="21307"/>
                </a:cubicBezTo>
                <a:cubicBezTo>
                  <a:pt x="16413" y="21329"/>
                  <a:pt x="16343" y="21303"/>
                  <a:pt x="16276" y="21264"/>
                </a:cubicBezTo>
                <a:cubicBezTo>
                  <a:pt x="16208" y="21260"/>
                  <a:pt x="16148" y="21250"/>
                  <a:pt x="16114" y="21226"/>
                </a:cubicBezTo>
                <a:cubicBezTo>
                  <a:pt x="16107" y="21222"/>
                  <a:pt x="16108" y="21219"/>
                  <a:pt x="16103" y="21215"/>
                </a:cubicBezTo>
                <a:close/>
                <a:moveTo>
                  <a:pt x="16843" y="21248"/>
                </a:moveTo>
                <a:cubicBezTo>
                  <a:pt x="16771" y="21231"/>
                  <a:pt x="16721" y="21310"/>
                  <a:pt x="16783" y="21410"/>
                </a:cubicBezTo>
                <a:cubicBezTo>
                  <a:pt x="16821" y="21472"/>
                  <a:pt x="16832" y="21469"/>
                  <a:pt x="16826" y="21394"/>
                </a:cubicBezTo>
                <a:cubicBezTo>
                  <a:pt x="16823" y="21350"/>
                  <a:pt x="16842" y="21331"/>
                  <a:pt x="16891" y="21340"/>
                </a:cubicBezTo>
                <a:cubicBezTo>
                  <a:pt x="16950" y="21350"/>
                  <a:pt x="16957" y="21343"/>
                  <a:pt x="16918" y="21296"/>
                </a:cubicBezTo>
                <a:cubicBezTo>
                  <a:pt x="16893" y="21267"/>
                  <a:pt x="16866" y="21253"/>
                  <a:pt x="16843" y="21248"/>
                </a:cubicBezTo>
                <a:close/>
                <a:moveTo>
                  <a:pt x="19672" y="21253"/>
                </a:moveTo>
                <a:cubicBezTo>
                  <a:pt x="19661" y="21269"/>
                  <a:pt x="19653" y="21283"/>
                  <a:pt x="19645" y="21313"/>
                </a:cubicBezTo>
                <a:cubicBezTo>
                  <a:pt x="19635" y="21353"/>
                  <a:pt x="19635" y="21383"/>
                  <a:pt x="19651" y="21383"/>
                </a:cubicBezTo>
                <a:cubicBezTo>
                  <a:pt x="19694" y="21383"/>
                  <a:pt x="19751" y="21305"/>
                  <a:pt x="19748" y="21259"/>
                </a:cubicBezTo>
                <a:cubicBezTo>
                  <a:pt x="19719" y="21257"/>
                  <a:pt x="19694" y="21257"/>
                  <a:pt x="19672" y="21253"/>
                </a:cubicBezTo>
                <a:close/>
                <a:moveTo>
                  <a:pt x="17458" y="21259"/>
                </a:moveTo>
                <a:cubicBezTo>
                  <a:pt x="17412" y="21264"/>
                  <a:pt x="17383" y="21304"/>
                  <a:pt x="17383" y="21367"/>
                </a:cubicBezTo>
                <a:cubicBezTo>
                  <a:pt x="17383" y="21428"/>
                  <a:pt x="17402" y="21446"/>
                  <a:pt x="17447" y="21437"/>
                </a:cubicBezTo>
                <a:cubicBezTo>
                  <a:pt x="17482" y="21431"/>
                  <a:pt x="17519" y="21423"/>
                  <a:pt x="17534" y="21421"/>
                </a:cubicBezTo>
                <a:cubicBezTo>
                  <a:pt x="17579" y="21416"/>
                  <a:pt x="17566" y="21282"/>
                  <a:pt x="17518" y="21264"/>
                </a:cubicBezTo>
                <a:cubicBezTo>
                  <a:pt x="17504" y="21259"/>
                  <a:pt x="17492" y="21259"/>
                  <a:pt x="17480" y="21259"/>
                </a:cubicBezTo>
                <a:cubicBezTo>
                  <a:pt x="17473" y="21258"/>
                  <a:pt x="17465" y="21259"/>
                  <a:pt x="17458" y="21259"/>
                </a:cubicBezTo>
                <a:close/>
                <a:moveTo>
                  <a:pt x="19894" y="21259"/>
                </a:moveTo>
                <a:cubicBezTo>
                  <a:pt x="19881" y="21257"/>
                  <a:pt x="19865" y="21258"/>
                  <a:pt x="19850" y="21264"/>
                </a:cubicBezTo>
                <a:cubicBezTo>
                  <a:pt x="19821" y="21275"/>
                  <a:pt x="19808" y="21296"/>
                  <a:pt x="19818" y="21313"/>
                </a:cubicBezTo>
                <a:cubicBezTo>
                  <a:pt x="19828" y="21330"/>
                  <a:pt x="19859" y="21335"/>
                  <a:pt x="19888" y="21324"/>
                </a:cubicBezTo>
                <a:cubicBezTo>
                  <a:pt x="19917" y="21312"/>
                  <a:pt x="19931" y="21292"/>
                  <a:pt x="19921" y="21275"/>
                </a:cubicBezTo>
                <a:cubicBezTo>
                  <a:pt x="19915" y="21266"/>
                  <a:pt x="19907" y="21260"/>
                  <a:pt x="19894" y="21259"/>
                </a:cubicBezTo>
                <a:close/>
                <a:moveTo>
                  <a:pt x="17739" y="21264"/>
                </a:moveTo>
                <a:cubicBezTo>
                  <a:pt x="17733" y="21269"/>
                  <a:pt x="17729" y="21269"/>
                  <a:pt x="17723" y="21275"/>
                </a:cubicBezTo>
                <a:cubicBezTo>
                  <a:pt x="17694" y="21310"/>
                  <a:pt x="17676" y="21363"/>
                  <a:pt x="17690" y="21399"/>
                </a:cubicBezTo>
                <a:cubicBezTo>
                  <a:pt x="17715" y="21463"/>
                  <a:pt x="17731" y="21464"/>
                  <a:pt x="17820" y="21427"/>
                </a:cubicBezTo>
                <a:cubicBezTo>
                  <a:pt x="17852" y="21413"/>
                  <a:pt x="17857" y="21388"/>
                  <a:pt x="17852" y="21356"/>
                </a:cubicBezTo>
                <a:cubicBezTo>
                  <a:pt x="17852" y="21353"/>
                  <a:pt x="17852" y="21348"/>
                  <a:pt x="17852" y="21345"/>
                </a:cubicBezTo>
                <a:cubicBezTo>
                  <a:pt x="17852" y="21305"/>
                  <a:pt x="17793" y="21275"/>
                  <a:pt x="17739" y="21264"/>
                </a:cubicBezTo>
                <a:close/>
                <a:moveTo>
                  <a:pt x="18387" y="21264"/>
                </a:moveTo>
                <a:cubicBezTo>
                  <a:pt x="18344" y="21270"/>
                  <a:pt x="18288" y="21291"/>
                  <a:pt x="18252" y="21324"/>
                </a:cubicBezTo>
                <a:cubicBezTo>
                  <a:pt x="18186" y="21383"/>
                  <a:pt x="18174" y="21385"/>
                  <a:pt x="18155" y="21334"/>
                </a:cubicBezTo>
                <a:cubicBezTo>
                  <a:pt x="18149" y="21319"/>
                  <a:pt x="18144" y="21302"/>
                  <a:pt x="18144" y="21286"/>
                </a:cubicBezTo>
                <a:cubicBezTo>
                  <a:pt x="18141" y="21285"/>
                  <a:pt x="18141" y="21286"/>
                  <a:pt x="18139" y="21286"/>
                </a:cubicBezTo>
                <a:cubicBezTo>
                  <a:pt x="18067" y="21267"/>
                  <a:pt x="18068" y="21270"/>
                  <a:pt x="18144" y="21356"/>
                </a:cubicBezTo>
                <a:cubicBezTo>
                  <a:pt x="18222" y="21444"/>
                  <a:pt x="18458" y="21487"/>
                  <a:pt x="18468" y="21416"/>
                </a:cubicBezTo>
                <a:cubicBezTo>
                  <a:pt x="18486" y="21288"/>
                  <a:pt x="18478" y="21269"/>
                  <a:pt x="18387" y="21264"/>
                </a:cubicBezTo>
                <a:close/>
                <a:moveTo>
                  <a:pt x="19121" y="21264"/>
                </a:moveTo>
                <a:cubicBezTo>
                  <a:pt x="19110" y="21269"/>
                  <a:pt x="19098" y="21273"/>
                  <a:pt x="19078" y="21291"/>
                </a:cubicBezTo>
                <a:cubicBezTo>
                  <a:pt x="19039" y="21327"/>
                  <a:pt x="19007" y="21384"/>
                  <a:pt x="19008" y="21416"/>
                </a:cubicBezTo>
                <a:cubicBezTo>
                  <a:pt x="19009" y="21460"/>
                  <a:pt x="19024" y="21454"/>
                  <a:pt x="19078" y="21389"/>
                </a:cubicBezTo>
                <a:cubicBezTo>
                  <a:pt x="19123" y="21334"/>
                  <a:pt x="19142" y="21291"/>
                  <a:pt x="19143" y="21269"/>
                </a:cubicBezTo>
                <a:cubicBezTo>
                  <a:pt x="19134" y="21267"/>
                  <a:pt x="19131" y="21266"/>
                  <a:pt x="19121" y="21264"/>
                </a:cubicBezTo>
                <a:close/>
                <a:moveTo>
                  <a:pt x="2063" y="21275"/>
                </a:moveTo>
                <a:cubicBezTo>
                  <a:pt x="2042" y="21275"/>
                  <a:pt x="2025" y="21293"/>
                  <a:pt x="2025" y="21313"/>
                </a:cubicBezTo>
                <a:cubicBezTo>
                  <a:pt x="2025" y="21333"/>
                  <a:pt x="2032" y="21345"/>
                  <a:pt x="2041" y="21345"/>
                </a:cubicBezTo>
                <a:cubicBezTo>
                  <a:pt x="2050" y="21345"/>
                  <a:pt x="2067" y="21333"/>
                  <a:pt x="2079" y="21313"/>
                </a:cubicBezTo>
                <a:cubicBezTo>
                  <a:pt x="2091" y="21293"/>
                  <a:pt x="2084" y="21275"/>
                  <a:pt x="2063" y="21275"/>
                </a:cubicBezTo>
                <a:close/>
                <a:moveTo>
                  <a:pt x="18695" y="21275"/>
                </a:moveTo>
                <a:cubicBezTo>
                  <a:pt x="18607" y="21275"/>
                  <a:pt x="18594" y="21300"/>
                  <a:pt x="18630" y="21394"/>
                </a:cubicBezTo>
                <a:cubicBezTo>
                  <a:pt x="18641" y="21423"/>
                  <a:pt x="18683" y="21446"/>
                  <a:pt x="18727" y="21443"/>
                </a:cubicBezTo>
                <a:cubicBezTo>
                  <a:pt x="18780" y="21439"/>
                  <a:pt x="18799" y="21403"/>
                  <a:pt x="18797" y="21367"/>
                </a:cubicBezTo>
                <a:cubicBezTo>
                  <a:pt x="18796" y="21362"/>
                  <a:pt x="18798" y="21361"/>
                  <a:pt x="18797" y="21356"/>
                </a:cubicBezTo>
                <a:cubicBezTo>
                  <a:pt x="18796" y="21343"/>
                  <a:pt x="18786" y="21334"/>
                  <a:pt x="18781" y="21324"/>
                </a:cubicBezTo>
                <a:cubicBezTo>
                  <a:pt x="18763" y="21297"/>
                  <a:pt x="18738" y="21275"/>
                  <a:pt x="18695" y="21275"/>
                </a:cubicBezTo>
                <a:close/>
                <a:moveTo>
                  <a:pt x="19440" y="21275"/>
                </a:moveTo>
                <a:cubicBezTo>
                  <a:pt x="19433" y="21277"/>
                  <a:pt x="19426" y="21278"/>
                  <a:pt x="19418" y="21280"/>
                </a:cubicBezTo>
                <a:cubicBezTo>
                  <a:pt x="19366" y="21297"/>
                  <a:pt x="19345" y="21386"/>
                  <a:pt x="19391" y="21432"/>
                </a:cubicBezTo>
                <a:cubicBezTo>
                  <a:pt x="19432" y="21473"/>
                  <a:pt x="19467" y="21459"/>
                  <a:pt x="19505" y="21389"/>
                </a:cubicBezTo>
                <a:cubicBezTo>
                  <a:pt x="19545" y="21313"/>
                  <a:pt x="19527" y="21277"/>
                  <a:pt x="19440" y="21275"/>
                </a:cubicBezTo>
                <a:close/>
                <a:moveTo>
                  <a:pt x="19197" y="21286"/>
                </a:moveTo>
                <a:cubicBezTo>
                  <a:pt x="19195" y="21295"/>
                  <a:pt x="19202" y="21304"/>
                  <a:pt x="19208" y="21313"/>
                </a:cubicBezTo>
                <a:cubicBezTo>
                  <a:pt x="19219" y="21332"/>
                  <a:pt x="19243" y="21341"/>
                  <a:pt x="19262" y="21329"/>
                </a:cubicBezTo>
                <a:cubicBezTo>
                  <a:pt x="19272" y="21323"/>
                  <a:pt x="19276" y="21313"/>
                  <a:pt x="19278" y="21302"/>
                </a:cubicBezTo>
                <a:cubicBezTo>
                  <a:pt x="19249" y="21302"/>
                  <a:pt x="19226" y="21299"/>
                  <a:pt x="19213" y="21291"/>
                </a:cubicBezTo>
                <a:cubicBezTo>
                  <a:pt x="19211" y="21290"/>
                  <a:pt x="19200" y="21287"/>
                  <a:pt x="19197" y="21286"/>
                </a:cubicBezTo>
                <a:close/>
                <a:moveTo>
                  <a:pt x="3002" y="21345"/>
                </a:moveTo>
                <a:cubicBezTo>
                  <a:pt x="2900" y="21345"/>
                  <a:pt x="2889" y="21358"/>
                  <a:pt x="2889" y="21475"/>
                </a:cubicBezTo>
                <a:lnTo>
                  <a:pt x="2889" y="21595"/>
                </a:lnTo>
                <a:lnTo>
                  <a:pt x="3137" y="21595"/>
                </a:lnTo>
                <a:cubicBezTo>
                  <a:pt x="3220" y="21590"/>
                  <a:pt x="3251" y="21578"/>
                  <a:pt x="3251" y="21513"/>
                </a:cubicBezTo>
                <a:cubicBezTo>
                  <a:pt x="3251" y="21409"/>
                  <a:pt x="3161" y="21345"/>
                  <a:pt x="3002" y="21345"/>
                </a:cubicBezTo>
                <a:close/>
                <a:moveTo>
                  <a:pt x="2543" y="21362"/>
                </a:moveTo>
                <a:cubicBezTo>
                  <a:pt x="2537" y="21364"/>
                  <a:pt x="2533" y="21373"/>
                  <a:pt x="2533" y="21383"/>
                </a:cubicBezTo>
                <a:cubicBezTo>
                  <a:pt x="2533" y="21404"/>
                  <a:pt x="2545" y="21421"/>
                  <a:pt x="2565" y="21421"/>
                </a:cubicBezTo>
                <a:cubicBezTo>
                  <a:pt x="2585" y="21421"/>
                  <a:pt x="2603" y="21414"/>
                  <a:pt x="2603" y="21405"/>
                </a:cubicBezTo>
                <a:cubicBezTo>
                  <a:pt x="2603" y="21396"/>
                  <a:pt x="2585" y="21379"/>
                  <a:pt x="2565" y="21367"/>
                </a:cubicBezTo>
                <a:cubicBezTo>
                  <a:pt x="2555" y="21361"/>
                  <a:pt x="2550" y="21359"/>
                  <a:pt x="2543" y="21362"/>
                </a:cubicBezTo>
                <a:close/>
                <a:moveTo>
                  <a:pt x="2495" y="21530"/>
                </a:moveTo>
                <a:cubicBezTo>
                  <a:pt x="2475" y="21530"/>
                  <a:pt x="2457" y="21548"/>
                  <a:pt x="2457" y="21567"/>
                </a:cubicBezTo>
                <a:cubicBezTo>
                  <a:pt x="2457" y="21583"/>
                  <a:pt x="2471" y="21589"/>
                  <a:pt x="2484" y="21595"/>
                </a:cubicBezTo>
                <a:lnTo>
                  <a:pt x="2506" y="21595"/>
                </a:lnTo>
                <a:cubicBezTo>
                  <a:pt x="2519" y="21589"/>
                  <a:pt x="2533" y="21583"/>
                  <a:pt x="2533" y="21567"/>
                </a:cubicBezTo>
                <a:cubicBezTo>
                  <a:pt x="2533" y="21548"/>
                  <a:pt x="2515" y="21530"/>
                  <a:pt x="2495" y="21530"/>
                </a:cubicBezTo>
                <a:close/>
                <a:moveTo>
                  <a:pt x="891" y="21546"/>
                </a:moveTo>
                <a:cubicBezTo>
                  <a:pt x="881" y="21548"/>
                  <a:pt x="875" y="21558"/>
                  <a:pt x="875" y="21567"/>
                </a:cubicBezTo>
                <a:cubicBezTo>
                  <a:pt x="875" y="21585"/>
                  <a:pt x="892" y="21598"/>
                  <a:pt x="918" y="21600"/>
                </a:cubicBezTo>
                <a:lnTo>
                  <a:pt x="934" y="21600"/>
                </a:lnTo>
                <a:cubicBezTo>
                  <a:pt x="959" y="21599"/>
                  <a:pt x="983" y="21591"/>
                  <a:pt x="983" y="21584"/>
                </a:cubicBezTo>
                <a:cubicBezTo>
                  <a:pt x="983" y="21576"/>
                  <a:pt x="959" y="21563"/>
                  <a:pt x="929" y="21551"/>
                </a:cubicBezTo>
                <a:cubicBezTo>
                  <a:pt x="914" y="21545"/>
                  <a:pt x="901" y="21543"/>
                  <a:pt x="891" y="21546"/>
                </a:cubicBezTo>
                <a:close/>
                <a:moveTo>
                  <a:pt x="4325" y="21551"/>
                </a:moveTo>
                <a:cubicBezTo>
                  <a:pt x="4287" y="21545"/>
                  <a:pt x="4223" y="21558"/>
                  <a:pt x="4223" y="21584"/>
                </a:cubicBezTo>
                <a:cubicBezTo>
                  <a:pt x="4223" y="21587"/>
                  <a:pt x="4249" y="21592"/>
                  <a:pt x="4261" y="21595"/>
                </a:cubicBezTo>
                <a:lnTo>
                  <a:pt x="4336" y="21595"/>
                </a:lnTo>
                <a:cubicBezTo>
                  <a:pt x="4351" y="21588"/>
                  <a:pt x="4359" y="21579"/>
                  <a:pt x="4352" y="21567"/>
                </a:cubicBezTo>
                <a:cubicBezTo>
                  <a:pt x="4348" y="21560"/>
                  <a:pt x="4338" y="21553"/>
                  <a:pt x="4325" y="21551"/>
                </a:cubicBezTo>
                <a:close/>
              </a:path>
            </a:pathLst>
          </a:custGeom>
          <a:ln w="12700">
            <a:miter lim="400000"/>
          </a:ln>
          <a:effectLst>
            <a:outerShdw sx="100000" sy="100000" kx="0" ky="0" algn="b" rotWithShape="0" blurRad="254000" dist="127000" dir="16200000">
              <a:srgbClr val="000000">
                <a:alpha val="70000"/>
              </a:srgbClr>
            </a:outerShdw>
          </a:effectLst>
        </p:spPr>
      </p:pic>
      <p:pic>
        <p:nvPicPr>
          <p:cNvPr id="171" name="Image" descr="Image"/>
          <p:cNvPicPr>
            <a:picLocks noChangeAspect="1"/>
          </p:cNvPicPr>
          <p:nvPr/>
        </p:nvPicPr>
        <p:blipFill>
          <a:blip r:embed="rId5">
            <a:extLst/>
          </a:blip>
          <a:srcRect l="17521" t="45" r="17737" b="212"/>
          <a:stretch>
            <a:fillRect/>
          </a:stretch>
        </p:blipFill>
        <p:spPr>
          <a:xfrm>
            <a:off x="7048773" y="2211545"/>
            <a:ext cx="1249760" cy="10818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7848" y="0"/>
                </a:moveTo>
                <a:cubicBezTo>
                  <a:pt x="15527" y="9"/>
                  <a:pt x="13920" y="26"/>
                  <a:pt x="13904" y="55"/>
                </a:cubicBezTo>
                <a:cubicBezTo>
                  <a:pt x="13885" y="90"/>
                  <a:pt x="13827" y="119"/>
                  <a:pt x="13774" y="119"/>
                </a:cubicBezTo>
                <a:cubicBezTo>
                  <a:pt x="13650" y="119"/>
                  <a:pt x="13386" y="349"/>
                  <a:pt x="13403" y="444"/>
                </a:cubicBezTo>
                <a:cubicBezTo>
                  <a:pt x="13410" y="483"/>
                  <a:pt x="13367" y="532"/>
                  <a:pt x="13307" y="547"/>
                </a:cubicBezTo>
                <a:cubicBezTo>
                  <a:pt x="13247" y="562"/>
                  <a:pt x="13125" y="646"/>
                  <a:pt x="13033" y="737"/>
                </a:cubicBezTo>
                <a:cubicBezTo>
                  <a:pt x="12538" y="1225"/>
                  <a:pt x="12366" y="1365"/>
                  <a:pt x="11970" y="1601"/>
                </a:cubicBezTo>
                <a:cubicBezTo>
                  <a:pt x="11504" y="1877"/>
                  <a:pt x="11344" y="1891"/>
                  <a:pt x="10872" y="1735"/>
                </a:cubicBezTo>
                <a:cubicBezTo>
                  <a:pt x="10747" y="1694"/>
                  <a:pt x="10623" y="1665"/>
                  <a:pt x="10598" y="1672"/>
                </a:cubicBezTo>
                <a:cubicBezTo>
                  <a:pt x="10572" y="1679"/>
                  <a:pt x="10342" y="1645"/>
                  <a:pt x="10083" y="1593"/>
                </a:cubicBezTo>
                <a:cubicBezTo>
                  <a:pt x="9294" y="1433"/>
                  <a:pt x="8075" y="1292"/>
                  <a:pt x="7387" y="1284"/>
                </a:cubicBezTo>
                <a:cubicBezTo>
                  <a:pt x="6747" y="1275"/>
                  <a:pt x="6730" y="1279"/>
                  <a:pt x="6407" y="1482"/>
                </a:cubicBezTo>
                <a:cubicBezTo>
                  <a:pt x="5991" y="1742"/>
                  <a:pt x="5800" y="2080"/>
                  <a:pt x="5542" y="3035"/>
                </a:cubicBezTo>
                <a:cubicBezTo>
                  <a:pt x="5440" y="3414"/>
                  <a:pt x="5254" y="4100"/>
                  <a:pt x="5131" y="4556"/>
                </a:cubicBezTo>
                <a:cubicBezTo>
                  <a:pt x="4924" y="5323"/>
                  <a:pt x="4895" y="5391"/>
                  <a:pt x="4733" y="5483"/>
                </a:cubicBezTo>
                <a:cubicBezTo>
                  <a:pt x="4434" y="5654"/>
                  <a:pt x="3809" y="6648"/>
                  <a:pt x="3361" y="7662"/>
                </a:cubicBezTo>
                <a:cubicBezTo>
                  <a:pt x="3137" y="8171"/>
                  <a:pt x="2905" y="8616"/>
                  <a:pt x="2847" y="8653"/>
                </a:cubicBezTo>
                <a:cubicBezTo>
                  <a:pt x="2750" y="8712"/>
                  <a:pt x="2639" y="8877"/>
                  <a:pt x="2023" y="9841"/>
                </a:cubicBezTo>
                <a:cubicBezTo>
                  <a:pt x="1925" y="9995"/>
                  <a:pt x="1664" y="10334"/>
                  <a:pt x="1447" y="10594"/>
                </a:cubicBezTo>
                <a:cubicBezTo>
                  <a:pt x="903" y="11248"/>
                  <a:pt x="782" y="11566"/>
                  <a:pt x="720" y="12480"/>
                </a:cubicBezTo>
                <a:cubicBezTo>
                  <a:pt x="670" y="13216"/>
                  <a:pt x="549" y="14517"/>
                  <a:pt x="453" y="15372"/>
                </a:cubicBezTo>
                <a:cubicBezTo>
                  <a:pt x="424" y="15631"/>
                  <a:pt x="405" y="15984"/>
                  <a:pt x="405" y="16156"/>
                </a:cubicBezTo>
                <a:cubicBezTo>
                  <a:pt x="405" y="16243"/>
                  <a:pt x="393" y="16349"/>
                  <a:pt x="377" y="16458"/>
                </a:cubicBezTo>
                <a:cubicBezTo>
                  <a:pt x="410" y="16553"/>
                  <a:pt x="394" y="16754"/>
                  <a:pt x="329" y="16941"/>
                </a:cubicBezTo>
                <a:cubicBezTo>
                  <a:pt x="283" y="17074"/>
                  <a:pt x="181" y="17617"/>
                  <a:pt x="103" y="18145"/>
                </a:cubicBezTo>
                <a:cubicBezTo>
                  <a:pt x="61" y="18429"/>
                  <a:pt x="36" y="18528"/>
                  <a:pt x="0" y="18732"/>
                </a:cubicBezTo>
                <a:lnTo>
                  <a:pt x="0" y="21600"/>
                </a:lnTo>
                <a:lnTo>
                  <a:pt x="21593" y="21600"/>
                </a:lnTo>
                <a:lnTo>
                  <a:pt x="21600" y="21529"/>
                </a:lnTo>
                <a:lnTo>
                  <a:pt x="21600" y="18985"/>
                </a:lnTo>
                <a:cubicBezTo>
                  <a:pt x="21549" y="18806"/>
                  <a:pt x="21482" y="18748"/>
                  <a:pt x="21175" y="18589"/>
                </a:cubicBezTo>
                <a:cubicBezTo>
                  <a:pt x="20974" y="18485"/>
                  <a:pt x="20661" y="18334"/>
                  <a:pt x="20482" y="18256"/>
                </a:cubicBezTo>
                <a:cubicBezTo>
                  <a:pt x="20303" y="18179"/>
                  <a:pt x="20103" y="18096"/>
                  <a:pt x="20036" y="18066"/>
                </a:cubicBezTo>
                <a:cubicBezTo>
                  <a:pt x="19969" y="18036"/>
                  <a:pt x="19913" y="17967"/>
                  <a:pt x="19913" y="17915"/>
                </a:cubicBezTo>
                <a:cubicBezTo>
                  <a:pt x="19913" y="17864"/>
                  <a:pt x="19850" y="17774"/>
                  <a:pt x="19775" y="17717"/>
                </a:cubicBezTo>
                <a:cubicBezTo>
                  <a:pt x="19701" y="17661"/>
                  <a:pt x="19638" y="17587"/>
                  <a:pt x="19638" y="17551"/>
                </a:cubicBezTo>
                <a:cubicBezTo>
                  <a:pt x="19638" y="17515"/>
                  <a:pt x="19783" y="17152"/>
                  <a:pt x="19961" y="16751"/>
                </a:cubicBezTo>
                <a:cubicBezTo>
                  <a:pt x="20138" y="16349"/>
                  <a:pt x="20320" y="15855"/>
                  <a:pt x="20365" y="15649"/>
                </a:cubicBezTo>
                <a:cubicBezTo>
                  <a:pt x="20410" y="15444"/>
                  <a:pt x="20504" y="15104"/>
                  <a:pt x="20571" y="14897"/>
                </a:cubicBezTo>
                <a:cubicBezTo>
                  <a:pt x="20661" y="14618"/>
                  <a:pt x="20693" y="14380"/>
                  <a:pt x="20695" y="13985"/>
                </a:cubicBezTo>
                <a:cubicBezTo>
                  <a:pt x="20697" y="13465"/>
                  <a:pt x="20690" y="13435"/>
                  <a:pt x="20427" y="12852"/>
                </a:cubicBezTo>
                <a:cubicBezTo>
                  <a:pt x="20278" y="12523"/>
                  <a:pt x="20123" y="12169"/>
                  <a:pt x="20084" y="12060"/>
                </a:cubicBezTo>
                <a:cubicBezTo>
                  <a:pt x="19998" y="11819"/>
                  <a:pt x="19773" y="11555"/>
                  <a:pt x="19474" y="11347"/>
                </a:cubicBezTo>
                <a:cubicBezTo>
                  <a:pt x="19350" y="11261"/>
                  <a:pt x="19114" y="11065"/>
                  <a:pt x="18945" y="10903"/>
                </a:cubicBezTo>
                <a:cubicBezTo>
                  <a:pt x="18495" y="10469"/>
                  <a:pt x="18116" y="10264"/>
                  <a:pt x="17786" y="10277"/>
                </a:cubicBezTo>
                <a:cubicBezTo>
                  <a:pt x="17637" y="10283"/>
                  <a:pt x="17489" y="10271"/>
                  <a:pt x="17464" y="10253"/>
                </a:cubicBezTo>
                <a:cubicBezTo>
                  <a:pt x="17439" y="10235"/>
                  <a:pt x="17465" y="10056"/>
                  <a:pt x="17519" y="9857"/>
                </a:cubicBezTo>
                <a:cubicBezTo>
                  <a:pt x="17573" y="9658"/>
                  <a:pt x="17797" y="8867"/>
                  <a:pt x="18013" y="8090"/>
                </a:cubicBezTo>
                <a:cubicBezTo>
                  <a:pt x="18413" y="6645"/>
                  <a:pt x="18441" y="6426"/>
                  <a:pt x="18376" y="5681"/>
                </a:cubicBezTo>
                <a:cubicBezTo>
                  <a:pt x="18353" y="5411"/>
                  <a:pt x="18298" y="5244"/>
                  <a:pt x="18163" y="5016"/>
                </a:cubicBezTo>
                <a:cubicBezTo>
                  <a:pt x="18064" y="4847"/>
                  <a:pt x="17978" y="4715"/>
                  <a:pt x="17965" y="4730"/>
                </a:cubicBezTo>
                <a:cubicBezTo>
                  <a:pt x="17912" y="4791"/>
                  <a:pt x="17796" y="4618"/>
                  <a:pt x="17827" y="4524"/>
                </a:cubicBezTo>
                <a:cubicBezTo>
                  <a:pt x="17852" y="4451"/>
                  <a:pt x="17843" y="4433"/>
                  <a:pt x="17779" y="4461"/>
                </a:cubicBezTo>
                <a:cubicBezTo>
                  <a:pt x="17732" y="4482"/>
                  <a:pt x="17663" y="4462"/>
                  <a:pt x="17628" y="4413"/>
                </a:cubicBezTo>
                <a:cubicBezTo>
                  <a:pt x="17578" y="4343"/>
                  <a:pt x="17603" y="4285"/>
                  <a:pt x="17752" y="4120"/>
                </a:cubicBezTo>
                <a:cubicBezTo>
                  <a:pt x="17940" y="3913"/>
                  <a:pt x="18216" y="3488"/>
                  <a:pt x="18184" y="3455"/>
                </a:cubicBezTo>
                <a:cubicBezTo>
                  <a:pt x="18175" y="3445"/>
                  <a:pt x="18218" y="3316"/>
                  <a:pt x="18280" y="3162"/>
                </a:cubicBezTo>
                <a:cubicBezTo>
                  <a:pt x="18342" y="3007"/>
                  <a:pt x="18438" y="2752"/>
                  <a:pt x="18500" y="2599"/>
                </a:cubicBezTo>
                <a:cubicBezTo>
                  <a:pt x="18561" y="2446"/>
                  <a:pt x="18626" y="2216"/>
                  <a:pt x="18644" y="2084"/>
                </a:cubicBezTo>
                <a:cubicBezTo>
                  <a:pt x="18661" y="1952"/>
                  <a:pt x="18698" y="1809"/>
                  <a:pt x="18726" y="1767"/>
                </a:cubicBezTo>
                <a:cubicBezTo>
                  <a:pt x="18780" y="1687"/>
                  <a:pt x="18755" y="1179"/>
                  <a:pt x="18685" y="967"/>
                </a:cubicBezTo>
                <a:cubicBezTo>
                  <a:pt x="18643" y="842"/>
                  <a:pt x="18507" y="672"/>
                  <a:pt x="18067" y="222"/>
                </a:cubicBezTo>
                <a:lnTo>
                  <a:pt x="17848" y="0"/>
                </a:lnTo>
                <a:close/>
              </a:path>
            </a:pathLst>
          </a:custGeom>
          <a:ln w="12700">
            <a:miter lim="400000"/>
          </a:ln>
          <a:effectLst>
            <a:outerShdw sx="100000" sy="100000" kx="0" ky="0" algn="b" rotWithShape="0" blurRad="254000" dist="127000" dir="16200000">
              <a:srgbClr val="000000">
                <a:alpha val="70000"/>
              </a:srgbClr>
            </a:outerShdw>
          </a:effectLst>
        </p:spPr>
      </p:pic>
      <p:pic>
        <p:nvPicPr>
          <p:cNvPr id="172" name="Image" descr="Image"/>
          <p:cNvPicPr>
            <a:picLocks noChangeAspect="1"/>
          </p:cNvPicPr>
          <p:nvPr/>
        </p:nvPicPr>
        <p:blipFill>
          <a:blip r:embed="rId6">
            <a:extLst/>
          </a:blip>
          <a:stretch>
            <a:fillRect/>
          </a:stretch>
        </p:blipFill>
        <p:spPr>
          <a:xfrm>
            <a:off x="6037429" y="3251263"/>
            <a:ext cx="2540001" cy="1507829"/>
          </a:xfrm>
          <a:prstGeom prst="rect">
            <a:avLst/>
          </a:prstGeom>
          <a:ln w="12700">
            <a:miter lim="400000"/>
          </a:ln>
          <a:effectLst>
            <a:outerShdw sx="100000" sy="100000" kx="0" ky="0" algn="b" rotWithShape="0" blurRad="254000" dist="127000" dir="16200000">
              <a:srgbClr val="000000">
                <a:alpha val="70000"/>
              </a:srgbClr>
            </a:outerShdw>
          </a:effectLst>
        </p:spPr>
      </p:pic>
      <p:pic>
        <p:nvPicPr>
          <p:cNvPr id="173" name="Image" descr="Image"/>
          <p:cNvPicPr>
            <a:picLocks noChangeAspect="1"/>
          </p:cNvPicPr>
          <p:nvPr/>
        </p:nvPicPr>
        <p:blipFill>
          <a:blip r:embed="rId7">
            <a:extLst/>
          </a:blip>
          <a:srcRect l="40623" t="0" r="36275" b="5891"/>
          <a:stretch>
            <a:fillRect/>
          </a:stretch>
        </p:blipFill>
        <p:spPr>
          <a:xfrm flipH="1">
            <a:off x="8393677" y="1537017"/>
            <a:ext cx="508012" cy="2069466"/>
          </a:xfrm>
          <a:custGeom>
            <a:avLst/>
            <a:gdLst/>
            <a:ahLst/>
            <a:cxnLst>
              <a:cxn ang="0">
                <a:pos x="wd2" y="hd2"/>
              </a:cxn>
              <a:cxn ang="5400000">
                <a:pos x="wd2" y="hd2"/>
              </a:cxn>
              <a:cxn ang="10800000">
                <a:pos x="wd2" y="hd2"/>
              </a:cxn>
              <a:cxn ang="16200000">
                <a:pos x="wd2" y="hd2"/>
              </a:cxn>
            </a:cxnLst>
            <a:rect l="0" t="0" r="r" b="b"/>
            <a:pathLst>
              <a:path w="21581" h="21572" fill="norm" stroke="1" extrusionOk="0">
                <a:moveTo>
                  <a:pt x="6272" y="0"/>
                </a:moveTo>
                <a:lnTo>
                  <a:pt x="6272" y="633"/>
                </a:lnTo>
                <a:cubicBezTo>
                  <a:pt x="6278" y="981"/>
                  <a:pt x="6248" y="2102"/>
                  <a:pt x="6205" y="3128"/>
                </a:cubicBezTo>
                <a:cubicBezTo>
                  <a:pt x="6114" y="5271"/>
                  <a:pt x="6164" y="5216"/>
                  <a:pt x="4536" y="5279"/>
                </a:cubicBezTo>
                <a:cubicBezTo>
                  <a:pt x="3150" y="5332"/>
                  <a:pt x="2745" y="5344"/>
                  <a:pt x="1535" y="5378"/>
                </a:cubicBezTo>
                <a:cubicBezTo>
                  <a:pt x="624" y="5404"/>
                  <a:pt x="397" y="5427"/>
                  <a:pt x="219" y="5523"/>
                </a:cubicBezTo>
                <a:cubicBezTo>
                  <a:pt x="83" y="5596"/>
                  <a:pt x="6" y="6386"/>
                  <a:pt x="0" y="7261"/>
                </a:cubicBezTo>
                <a:cubicBezTo>
                  <a:pt x="-5" y="8135"/>
                  <a:pt x="53" y="9096"/>
                  <a:pt x="186" y="9511"/>
                </a:cubicBezTo>
                <a:cubicBezTo>
                  <a:pt x="289" y="9834"/>
                  <a:pt x="421" y="10948"/>
                  <a:pt x="472" y="11985"/>
                </a:cubicBezTo>
                <a:cubicBezTo>
                  <a:pt x="632" y="15194"/>
                  <a:pt x="957" y="18945"/>
                  <a:pt x="1096" y="19258"/>
                </a:cubicBezTo>
                <a:cubicBezTo>
                  <a:pt x="1153" y="19386"/>
                  <a:pt x="1225" y="19467"/>
                  <a:pt x="1299" y="19527"/>
                </a:cubicBezTo>
                <a:cubicBezTo>
                  <a:pt x="1479" y="19583"/>
                  <a:pt x="1719" y="19692"/>
                  <a:pt x="2040" y="19870"/>
                </a:cubicBezTo>
                <a:cubicBezTo>
                  <a:pt x="2209" y="19964"/>
                  <a:pt x="2784" y="20121"/>
                  <a:pt x="3322" y="20222"/>
                </a:cubicBezTo>
                <a:cubicBezTo>
                  <a:pt x="3860" y="20323"/>
                  <a:pt x="4557" y="20464"/>
                  <a:pt x="4856" y="20532"/>
                </a:cubicBezTo>
                <a:cubicBezTo>
                  <a:pt x="5155" y="20601"/>
                  <a:pt x="5809" y="20736"/>
                  <a:pt x="6323" y="20834"/>
                </a:cubicBezTo>
                <a:cubicBezTo>
                  <a:pt x="6837" y="20932"/>
                  <a:pt x="7386" y="21054"/>
                  <a:pt x="7537" y="21107"/>
                </a:cubicBezTo>
                <a:cubicBezTo>
                  <a:pt x="7688" y="21160"/>
                  <a:pt x="7898" y="21202"/>
                  <a:pt x="8009" y="21202"/>
                </a:cubicBezTo>
                <a:cubicBezTo>
                  <a:pt x="8289" y="21202"/>
                  <a:pt x="9392" y="21472"/>
                  <a:pt x="9526" y="21558"/>
                </a:cubicBezTo>
                <a:cubicBezTo>
                  <a:pt x="10546" y="21600"/>
                  <a:pt x="10962" y="21572"/>
                  <a:pt x="17130" y="21149"/>
                </a:cubicBezTo>
                <a:cubicBezTo>
                  <a:pt x="18055" y="21085"/>
                  <a:pt x="19248" y="21011"/>
                  <a:pt x="19895" y="20979"/>
                </a:cubicBezTo>
                <a:cubicBezTo>
                  <a:pt x="20190" y="20965"/>
                  <a:pt x="20435" y="20925"/>
                  <a:pt x="20435" y="20892"/>
                </a:cubicBezTo>
                <a:cubicBezTo>
                  <a:pt x="20435" y="20859"/>
                  <a:pt x="20562" y="20805"/>
                  <a:pt x="20721" y="20772"/>
                </a:cubicBezTo>
                <a:cubicBezTo>
                  <a:pt x="20881" y="20740"/>
                  <a:pt x="20972" y="20695"/>
                  <a:pt x="20907" y="20669"/>
                </a:cubicBezTo>
                <a:cubicBezTo>
                  <a:pt x="20842" y="20643"/>
                  <a:pt x="20972" y="20560"/>
                  <a:pt x="21194" y="20487"/>
                </a:cubicBezTo>
                <a:cubicBezTo>
                  <a:pt x="21516" y="20380"/>
                  <a:pt x="21585" y="20285"/>
                  <a:pt x="21581" y="20007"/>
                </a:cubicBezTo>
                <a:cubicBezTo>
                  <a:pt x="21578" y="19784"/>
                  <a:pt x="21473" y="19622"/>
                  <a:pt x="21295" y="19560"/>
                </a:cubicBezTo>
                <a:cubicBezTo>
                  <a:pt x="21142" y="19506"/>
                  <a:pt x="21025" y="19416"/>
                  <a:pt x="21025" y="19357"/>
                </a:cubicBezTo>
                <a:cubicBezTo>
                  <a:pt x="21025" y="19299"/>
                  <a:pt x="20930" y="19237"/>
                  <a:pt x="20823" y="19221"/>
                </a:cubicBezTo>
                <a:cubicBezTo>
                  <a:pt x="20716" y="19205"/>
                  <a:pt x="20637" y="19143"/>
                  <a:pt x="20637" y="19080"/>
                </a:cubicBezTo>
                <a:cubicBezTo>
                  <a:pt x="20637" y="19018"/>
                  <a:pt x="20542" y="18952"/>
                  <a:pt x="20435" y="18935"/>
                </a:cubicBezTo>
                <a:cubicBezTo>
                  <a:pt x="20328" y="18919"/>
                  <a:pt x="20249" y="18863"/>
                  <a:pt x="20249" y="18811"/>
                </a:cubicBezTo>
                <a:cubicBezTo>
                  <a:pt x="20249" y="18760"/>
                  <a:pt x="20162" y="18683"/>
                  <a:pt x="20064" y="18637"/>
                </a:cubicBezTo>
                <a:cubicBezTo>
                  <a:pt x="19966" y="18592"/>
                  <a:pt x="19517" y="18264"/>
                  <a:pt x="19052" y="17909"/>
                </a:cubicBezTo>
                <a:lnTo>
                  <a:pt x="18192" y="17264"/>
                </a:lnTo>
                <a:lnTo>
                  <a:pt x="18142" y="13946"/>
                </a:lnTo>
                <a:cubicBezTo>
                  <a:pt x="18106" y="11884"/>
                  <a:pt x="18158" y="10562"/>
                  <a:pt x="18277" y="10458"/>
                </a:cubicBezTo>
                <a:cubicBezTo>
                  <a:pt x="18381" y="10367"/>
                  <a:pt x="18598" y="10173"/>
                  <a:pt x="18766" y="10028"/>
                </a:cubicBezTo>
                <a:cubicBezTo>
                  <a:pt x="18934" y="9884"/>
                  <a:pt x="19155" y="9671"/>
                  <a:pt x="19255" y="9552"/>
                </a:cubicBezTo>
                <a:cubicBezTo>
                  <a:pt x="19354" y="9434"/>
                  <a:pt x="19666" y="9132"/>
                  <a:pt x="19946" y="8882"/>
                </a:cubicBezTo>
                <a:cubicBezTo>
                  <a:pt x="20420" y="8460"/>
                  <a:pt x="20573" y="8195"/>
                  <a:pt x="21025" y="7021"/>
                </a:cubicBezTo>
                <a:cubicBezTo>
                  <a:pt x="21121" y="6771"/>
                  <a:pt x="21241" y="6504"/>
                  <a:pt x="21295" y="6425"/>
                </a:cubicBezTo>
                <a:cubicBezTo>
                  <a:pt x="21348" y="6346"/>
                  <a:pt x="21435" y="6094"/>
                  <a:pt x="21480" y="5866"/>
                </a:cubicBezTo>
                <a:cubicBezTo>
                  <a:pt x="21595" y="5292"/>
                  <a:pt x="21442" y="5255"/>
                  <a:pt x="19019" y="5254"/>
                </a:cubicBezTo>
                <a:cubicBezTo>
                  <a:pt x="18033" y="5254"/>
                  <a:pt x="16502" y="5234"/>
                  <a:pt x="15613" y="5209"/>
                </a:cubicBezTo>
                <a:cubicBezTo>
                  <a:pt x="14724" y="5183"/>
                  <a:pt x="12807" y="5158"/>
                  <a:pt x="11364" y="5155"/>
                </a:cubicBezTo>
                <a:cubicBezTo>
                  <a:pt x="8763" y="5148"/>
                  <a:pt x="8743" y="5146"/>
                  <a:pt x="8414" y="5022"/>
                </a:cubicBezTo>
                <a:cubicBezTo>
                  <a:pt x="8123" y="4913"/>
                  <a:pt x="8066" y="4690"/>
                  <a:pt x="7958" y="3248"/>
                </a:cubicBezTo>
                <a:cubicBezTo>
                  <a:pt x="7891" y="2339"/>
                  <a:pt x="7729" y="1464"/>
                  <a:pt x="7604" y="1299"/>
                </a:cubicBezTo>
                <a:cubicBezTo>
                  <a:pt x="7479" y="1134"/>
                  <a:pt x="7409" y="910"/>
                  <a:pt x="7436" y="798"/>
                </a:cubicBezTo>
                <a:cubicBezTo>
                  <a:pt x="7462" y="687"/>
                  <a:pt x="7457" y="462"/>
                  <a:pt x="7436" y="298"/>
                </a:cubicBezTo>
                <a:cubicBezTo>
                  <a:pt x="7398" y="3"/>
                  <a:pt x="7386" y="0"/>
                  <a:pt x="6829" y="0"/>
                </a:cubicBezTo>
                <a:lnTo>
                  <a:pt x="6272" y="0"/>
                </a:lnTo>
                <a:close/>
              </a:path>
            </a:pathLst>
          </a:custGeom>
          <a:ln w="12700">
            <a:miter lim="400000"/>
          </a:ln>
          <a:effectLst>
            <a:outerShdw sx="100000" sy="100000" kx="0" ky="0" algn="b" rotWithShape="0" blurRad="254000" dist="127000" dir="16200000">
              <a:srgbClr val="000000">
                <a:alpha val="70000"/>
              </a:srgbClr>
            </a:outerShdw>
          </a:effectLst>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75"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The First Episode (Pilot)</a:t>
            </a:r>
          </a:p>
        </p:txBody>
      </p:sp>
      <p:sp>
        <p:nvSpPr>
          <p:cNvPr id="176" name="Google Shape;145;p26"/>
          <p:cNvSpPr txBox="1"/>
          <p:nvPr>
            <p:ph type="body" idx="1"/>
          </p:nvPr>
        </p:nvSpPr>
        <p:spPr>
          <a:xfrm>
            <a:off x="0" y="378252"/>
            <a:ext cx="5486401" cy="4768506"/>
          </a:xfrm>
          <a:prstGeom prst="rect">
            <a:avLst/>
          </a:prstGeom>
        </p:spPr>
        <p:txBody>
          <a:bodyPr/>
          <a:lstStyle/>
          <a:p>
            <a:pPr marL="0" indent="0" defTabSz="685800">
              <a:lnSpc>
                <a:spcPct val="100000"/>
              </a:lnSpc>
              <a:buSzTx/>
              <a:buNone/>
              <a:defRPr sz="1350">
                <a:solidFill>
                  <a:srgbClr val="000000"/>
                </a:solidFill>
              </a:defRPr>
            </a:pPr>
            <a:r>
              <a:t>How many did you get?  What to try again?</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was the first to commercialize voice synthesizing (a talking computer)?</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was the first to utilize voice recognition (a listening computer)?</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was the first to commercialize home automation (to turn lights on and off)?</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was the first to create Tool Tips (the little window that pops open to tell you what a button does?</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invented the first on screen keyboard?</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 Who was the first to build a chatbot, virtual reality operating system, and artificial intelligent computer system to track nuclear materials?</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We’ll give you a hint.  It was all the same person.  And it is this person’s personal stories of struggle, success, and the lives he’s changed and saved is who we will talk about today!</a:t>
            </a:r>
          </a:p>
          <a:p>
            <a:pPr marL="0" indent="0" defTabSz="685800">
              <a:lnSpc>
                <a:spcPct val="100000"/>
              </a:lnSpc>
              <a:buSzTx/>
              <a:buNone/>
              <a:defRPr sz="1350">
                <a:solidFill>
                  <a:srgbClr val="000000"/>
                </a:solidFill>
              </a:defRPr>
            </a:pPr>
          </a:p>
          <a:p>
            <a:pPr marL="0" indent="0" defTabSz="685800">
              <a:lnSpc>
                <a:spcPct val="100000"/>
              </a:lnSpc>
              <a:buSzTx/>
              <a:buNone/>
              <a:defRPr sz="1350">
                <a:solidFill>
                  <a:srgbClr val="000000"/>
                </a:solidFill>
              </a:defRPr>
            </a:pPr>
            <a:r>
              <a:t>Chapter One…  etc.</a:t>
            </a:r>
          </a:p>
        </p:txBody>
      </p:sp>
      <p:pic>
        <p:nvPicPr>
          <p:cNvPr id="177" name="Image" descr="Image"/>
          <p:cNvPicPr>
            <a:picLocks noChangeAspect="1"/>
          </p:cNvPicPr>
          <p:nvPr/>
        </p:nvPicPr>
        <p:blipFill>
          <a:blip r:embed="rId2">
            <a:extLst/>
          </a:blip>
          <a:srcRect l="311" t="427" r="417" b="1413"/>
          <a:stretch>
            <a:fillRect/>
          </a:stretch>
        </p:blipFill>
        <p:spPr>
          <a:xfrm>
            <a:off x="5423957" y="112151"/>
            <a:ext cx="1905125" cy="1910173"/>
          </a:xfrm>
          <a:custGeom>
            <a:avLst/>
            <a:gdLst/>
            <a:ahLst/>
            <a:cxnLst>
              <a:cxn ang="0">
                <a:pos x="wd2" y="hd2"/>
              </a:cxn>
              <a:cxn ang="5400000">
                <a:pos x="wd2" y="hd2"/>
              </a:cxn>
              <a:cxn ang="10800000">
                <a:pos x="wd2" y="hd2"/>
              </a:cxn>
              <a:cxn ang="16200000">
                <a:pos x="wd2" y="hd2"/>
              </a:cxn>
            </a:cxnLst>
            <a:rect l="0" t="0" r="r" b="b"/>
            <a:pathLst>
              <a:path w="21592" h="21599" fill="norm" stroke="1" extrusionOk="0">
                <a:moveTo>
                  <a:pt x="4112" y="0"/>
                </a:moveTo>
                <a:cubicBezTo>
                  <a:pt x="2173" y="0"/>
                  <a:pt x="871" y="0"/>
                  <a:pt x="856" y="4"/>
                </a:cubicBezTo>
                <a:cubicBezTo>
                  <a:pt x="834" y="9"/>
                  <a:pt x="811" y="31"/>
                  <a:pt x="802" y="49"/>
                </a:cubicBezTo>
                <a:cubicBezTo>
                  <a:pt x="793" y="67"/>
                  <a:pt x="784" y="1420"/>
                  <a:pt x="779" y="3056"/>
                </a:cubicBezTo>
                <a:lnTo>
                  <a:pt x="770" y="6026"/>
                </a:lnTo>
                <a:lnTo>
                  <a:pt x="676" y="6076"/>
                </a:lnTo>
                <a:cubicBezTo>
                  <a:pt x="625" y="6102"/>
                  <a:pt x="462" y="6182"/>
                  <a:pt x="316" y="6251"/>
                </a:cubicBezTo>
                <a:cubicBezTo>
                  <a:pt x="159" y="6324"/>
                  <a:pt x="39" y="6393"/>
                  <a:pt x="24" y="6417"/>
                </a:cubicBezTo>
                <a:cubicBezTo>
                  <a:pt x="1" y="6451"/>
                  <a:pt x="-2" y="6901"/>
                  <a:pt x="1" y="9513"/>
                </a:cubicBezTo>
                <a:cubicBezTo>
                  <a:pt x="6" y="13552"/>
                  <a:pt x="27" y="16580"/>
                  <a:pt x="46" y="16617"/>
                </a:cubicBezTo>
                <a:cubicBezTo>
                  <a:pt x="55" y="16633"/>
                  <a:pt x="125" y="16684"/>
                  <a:pt x="204" y="16729"/>
                </a:cubicBezTo>
                <a:cubicBezTo>
                  <a:pt x="282" y="16774"/>
                  <a:pt x="510" y="16905"/>
                  <a:pt x="712" y="17021"/>
                </a:cubicBezTo>
                <a:cubicBezTo>
                  <a:pt x="914" y="17137"/>
                  <a:pt x="1180" y="17291"/>
                  <a:pt x="1301" y="17362"/>
                </a:cubicBezTo>
                <a:cubicBezTo>
                  <a:pt x="1643" y="17560"/>
                  <a:pt x="1978" y="17752"/>
                  <a:pt x="2448" y="18022"/>
                </a:cubicBezTo>
                <a:cubicBezTo>
                  <a:pt x="2686" y="18157"/>
                  <a:pt x="2894" y="18276"/>
                  <a:pt x="2907" y="18286"/>
                </a:cubicBezTo>
                <a:cubicBezTo>
                  <a:pt x="2920" y="18297"/>
                  <a:pt x="3067" y="18373"/>
                  <a:pt x="3235" y="18457"/>
                </a:cubicBezTo>
                <a:cubicBezTo>
                  <a:pt x="3587" y="18631"/>
                  <a:pt x="3534" y="18622"/>
                  <a:pt x="4063" y="18582"/>
                </a:cubicBezTo>
                <a:cubicBezTo>
                  <a:pt x="4262" y="18568"/>
                  <a:pt x="4609" y="18544"/>
                  <a:pt x="4837" y="18529"/>
                </a:cubicBezTo>
                <a:cubicBezTo>
                  <a:pt x="5465" y="18486"/>
                  <a:pt x="5704" y="18463"/>
                  <a:pt x="5741" y="18443"/>
                </a:cubicBezTo>
                <a:cubicBezTo>
                  <a:pt x="5759" y="18434"/>
                  <a:pt x="5790" y="18403"/>
                  <a:pt x="5808" y="18376"/>
                </a:cubicBezTo>
                <a:cubicBezTo>
                  <a:pt x="5838" y="18330"/>
                  <a:pt x="5840" y="18151"/>
                  <a:pt x="5849" y="15450"/>
                </a:cubicBezTo>
                <a:lnTo>
                  <a:pt x="5858" y="12574"/>
                </a:lnTo>
                <a:lnTo>
                  <a:pt x="7972" y="12574"/>
                </a:lnTo>
                <a:lnTo>
                  <a:pt x="10081" y="12574"/>
                </a:lnTo>
                <a:lnTo>
                  <a:pt x="10077" y="13480"/>
                </a:lnTo>
                <a:cubicBezTo>
                  <a:pt x="10073" y="13979"/>
                  <a:pt x="10065" y="14542"/>
                  <a:pt x="10059" y="14728"/>
                </a:cubicBezTo>
                <a:lnTo>
                  <a:pt x="10045" y="15064"/>
                </a:lnTo>
                <a:lnTo>
                  <a:pt x="9897" y="15069"/>
                </a:lnTo>
                <a:cubicBezTo>
                  <a:pt x="9711" y="15077"/>
                  <a:pt x="9322" y="15109"/>
                  <a:pt x="9119" y="15132"/>
                </a:cubicBezTo>
                <a:cubicBezTo>
                  <a:pt x="9033" y="15141"/>
                  <a:pt x="8878" y="15157"/>
                  <a:pt x="8777" y="15167"/>
                </a:cubicBezTo>
                <a:cubicBezTo>
                  <a:pt x="7825" y="15267"/>
                  <a:pt x="6983" y="15503"/>
                  <a:pt x="6784" y="15728"/>
                </a:cubicBezTo>
                <a:cubicBezTo>
                  <a:pt x="6717" y="15805"/>
                  <a:pt x="6716" y="15818"/>
                  <a:pt x="6703" y="15984"/>
                </a:cubicBezTo>
                <a:cubicBezTo>
                  <a:pt x="6696" y="16079"/>
                  <a:pt x="6692" y="16175"/>
                  <a:pt x="6699" y="16200"/>
                </a:cubicBezTo>
                <a:cubicBezTo>
                  <a:pt x="6717" y="16272"/>
                  <a:pt x="6906" y="16391"/>
                  <a:pt x="7153" y="16496"/>
                </a:cubicBezTo>
                <a:cubicBezTo>
                  <a:pt x="7170" y="16486"/>
                  <a:pt x="7202" y="16494"/>
                  <a:pt x="7265" y="16518"/>
                </a:cubicBezTo>
                <a:cubicBezTo>
                  <a:pt x="7319" y="16539"/>
                  <a:pt x="7453" y="16588"/>
                  <a:pt x="7562" y="16626"/>
                </a:cubicBezTo>
                <a:cubicBezTo>
                  <a:pt x="7718" y="16680"/>
                  <a:pt x="7775" y="16707"/>
                  <a:pt x="7828" y="16761"/>
                </a:cubicBezTo>
                <a:cubicBezTo>
                  <a:pt x="7894" y="16827"/>
                  <a:pt x="8075" y="16927"/>
                  <a:pt x="8134" y="16927"/>
                </a:cubicBezTo>
                <a:cubicBezTo>
                  <a:pt x="8150" y="16927"/>
                  <a:pt x="8186" y="16939"/>
                  <a:pt x="8215" y="16953"/>
                </a:cubicBezTo>
                <a:cubicBezTo>
                  <a:pt x="8243" y="16968"/>
                  <a:pt x="8349" y="16998"/>
                  <a:pt x="8448" y="17021"/>
                </a:cubicBezTo>
                <a:lnTo>
                  <a:pt x="8633" y="17066"/>
                </a:lnTo>
                <a:lnTo>
                  <a:pt x="11228" y="17057"/>
                </a:lnTo>
                <a:cubicBezTo>
                  <a:pt x="13056" y="17053"/>
                  <a:pt x="13853" y="17044"/>
                  <a:pt x="13904" y="17030"/>
                </a:cubicBezTo>
                <a:cubicBezTo>
                  <a:pt x="13945" y="17019"/>
                  <a:pt x="13992" y="17007"/>
                  <a:pt x="14012" y="17003"/>
                </a:cubicBezTo>
                <a:cubicBezTo>
                  <a:pt x="14075" y="16991"/>
                  <a:pt x="14287" y="16903"/>
                  <a:pt x="14345" y="16864"/>
                </a:cubicBezTo>
                <a:cubicBezTo>
                  <a:pt x="14376" y="16843"/>
                  <a:pt x="14415" y="16810"/>
                  <a:pt x="14435" y="16787"/>
                </a:cubicBezTo>
                <a:cubicBezTo>
                  <a:pt x="14478" y="16740"/>
                  <a:pt x="14740" y="16642"/>
                  <a:pt x="14782" y="16657"/>
                </a:cubicBezTo>
                <a:cubicBezTo>
                  <a:pt x="14786" y="16659"/>
                  <a:pt x="14788" y="16664"/>
                  <a:pt x="14791" y="16666"/>
                </a:cubicBezTo>
                <a:cubicBezTo>
                  <a:pt x="14815" y="16656"/>
                  <a:pt x="14910" y="16620"/>
                  <a:pt x="15011" y="16586"/>
                </a:cubicBezTo>
                <a:cubicBezTo>
                  <a:pt x="15332" y="16475"/>
                  <a:pt x="15576" y="16361"/>
                  <a:pt x="15659" y="16280"/>
                </a:cubicBezTo>
                <a:lnTo>
                  <a:pt x="15735" y="16209"/>
                </a:lnTo>
                <a:lnTo>
                  <a:pt x="15722" y="16016"/>
                </a:lnTo>
                <a:cubicBezTo>
                  <a:pt x="15706" y="15784"/>
                  <a:pt x="15679" y="15734"/>
                  <a:pt x="15528" y="15639"/>
                </a:cubicBezTo>
                <a:cubicBezTo>
                  <a:pt x="15288" y="15487"/>
                  <a:pt x="14708" y="15319"/>
                  <a:pt x="14170" y="15244"/>
                </a:cubicBezTo>
                <a:cubicBezTo>
                  <a:pt x="14094" y="15233"/>
                  <a:pt x="13951" y="15210"/>
                  <a:pt x="13855" y="15194"/>
                </a:cubicBezTo>
                <a:cubicBezTo>
                  <a:pt x="13507" y="15139"/>
                  <a:pt x="12509" y="15056"/>
                  <a:pt x="12447" y="15078"/>
                </a:cubicBezTo>
                <a:cubicBezTo>
                  <a:pt x="12425" y="15085"/>
                  <a:pt x="12402" y="15085"/>
                  <a:pt x="12398" y="15078"/>
                </a:cubicBezTo>
                <a:cubicBezTo>
                  <a:pt x="12380" y="15050"/>
                  <a:pt x="12345" y="12599"/>
                  <a:pt x="12362" y="12583"/>
                </a:cubicBezTo>
                <a:cubicBezTo>
                  <a:pt x="12372" y="12573"/>
                  <a:pt x="13527" y="12568"/>
                  <a:pt x="15218" y="12569"/>
                </a:cubicBezTo>
                <a:cubicBezTo>
                  <a:pt x="19941" y="12573"/>
                  <a:pt x="21380" y="12569"/>
                  <a:pt x="21470" y="12556"/>
                </a:cubicBezTo>
                <a:cubicBezTo>
                  <a:pt x="21526" y="12547"/>
                  <a:pt x="21561" y="12533"/>
                  <a:pt x="21573" y="12511"/>
                </a:cubicBezTo>
                <a:cubicBezTo>
                  <a:pt x="21598" y="12465"/>
                  <a:pt x="21598" y="145"/>
                  <a:pt x="21573" y="80"/>
                </a:cubicBezTo>
                <a:cubicBezTo>
                  <a:pt x="21564" y="56"/>
                  <a:pt x="21545" y="29"/>
                  <a:pt x="21533" y="22"/>
                </a:cubicBezTo>
                <a:cubicBezTo>
                  <a:pt x="21514" y="11"/>
                  <a:pt x="9931" y="-1"/>
                  <a:pt x="4112" y="0"/>
                </a:cubicBezTo>
                <a:close/>
                <a:moveTo>
                  <a:pt x="19617" y="19278"/>
                </a:moveTo>
                <a:cubicBezTo>
                  <a:pt x="19584" y="19274"/>
                  <a:pt x="19550" y="19280"/>
                  <a:pt x="19522" y="19296"/>
                </a:cubicBezTo>
                <a:cubicBezTo>
                  <a:pt x="19493" y="19312"/>
                  <a:pt x="19355" y="19338"/>
                  <a:pt x="19203" y="19354"/>
                </a:cubicBezTo>
                <a:cubicBezTo>
                  <a:pt x="18919" y="19385"/>
                  <a:pt x="18858" y="19405"/>
                  <a:pt x="18798" y="19489"/>
                </a:cubicBezTo>
                <a:cubicBezTo>
                  <a:pt x="18754" y="19551"/>
                  <a:pt x="18751" y="19662"/>
                  <a:pt x="18780" y="19911"/>
                </a:cubicBezTo>
                <a:cubicBezTo>
                  <a:pt x="18797" y="20049"/>
                  <a:pt x="18814" y="20098"/>
                  <a:pt x="18938" y="20346"/>
                </a:cubicBezTo>
                <a:cubicBezTo>
                  <a:pt x="19072" y="20615"/>
                  <a:pt x="19200" y="20824"/>
                  <a:pt x="19356" y="21028"/>
                </a:cubicBezTo>
                <a:cubicBezTo>
                  <a:pt x="19472" y="21181"/>
                  <a:pt x="19698" y="21318"/>
                  <a:pt x="19927" y="21378"/>
                </a:cubicBezTo>
                <a:cubicBezTo>
                  <a:pt x="20091" y="21421"/>
                  <a:pt x="20383" y="21426"/>
                  <a:pt x="20534" y="21387"/>
                </a:cubicBezTo>
                <a:cubicBezTo>
                  <a:pt x="20679" y="21350"/>
                  <a:pt x="20819" y="21255"/>
                  <a:pt x="20912" y="21131"/>
                </a:cubicBezTo>
                <a:cubicBezTo>
                  <a:pt x="21017" y="20993"/>
                  <a:pt x="21058" y="20872"/>
                  <a:pt x="21070" y="20674"/>
                </a:cubicBezTo>
                <a:cubicBezTo>
                  <a:pt x="21091" y="20317"/>
                  <a:pt x="21008" y="20102"/>
                  <a:pt x="20737" y="19830"/>
                </a:cubicBezTo>
                <a:cubicBezTo>
                  <a:pt x="20558" y="19651"/>
                  <a:pt x="20402" y="19550"/>
                  <a:pt x="20184" y="19471"/>
                </a:cubicBezTo>
                <a:cubicBezTo>
                  <a:pt x="20032" y="19416"/>
                  <a:pt x="19882" y="19371"/>
                  <a:pt x="19788" y="19354"/>
                </a:cubicBezTo>
                <a:cubicBezTo>
                  <a:pt x="19750" y="19348"/>
                  <a:pt x="19709" y="19327"/>
                  <a:pt x="19698" y="19314"/>
                </a:cubicBezTo>
                <a:cubicBezTo>
                  <a:pt x="19681" y="19293"/>
                  <a:pt x="19650" y="19282"/>
                  <a:pt x="19617" y="19278"/>
                </a:cubicBezTo>
                <a:close/>
                <a:moveTo>
                  <a:pt x="11763" y="19354"/>
                </a:moveTo>
                <a:cubicBezTo>
                  <a:pt x="6049" y="19354"/>
                  <a:pt x="5759" y="19355"/>
                  <a:pt x="5678" y="19386"/>
                </a:cubicBezTo>
                <a:cubicBezTo>
                  <a:pt x="5564" y="19429"/>
                  <a:pt x="5538" y="19466"/>
                  <a:pt x="5498" y="19615"/>
                </a:cubicBezTo>
                <a:cubicBezTo>
                  <a:pt x="5468" y="19725"/>
                  <a:pt x="5413" y="19910"/>
                  <a:pt x="5246" y="20481"/>
                </a:cubicBezTo>
                <a:cubicBezTo>
                  <a:pt x="5221" y="20566"/>
                  <a:pt x="5189" y="20681"/>
                  <a:pt x="5174" y="20736"/>
                </a:cubicBezTo>
                <a:cubicBezTo>
                  <a:pt x="5159" y="20792"/>
                  <a:pt x="5122" y="20917"/>
                  <a:pt x="5093" y="21015"/>
                </a:cubicBezTo>
                <a:cubicBezTo>
                  <a:pt x="5045" y="21176"/>
                  <a:pt x="5043" y="21207"/>
                  <a:pt x="5057" y="21342"/>
                </a:cubicBezTo>
                <a:cubicBezTo>
                  <a:pt x="5074" y="21508"/>
                  <a:pt x="5070" y="21495"/>
                  <a:pt x="5165" y="21553"/>
                </a:cubicBezTo>
                <a:lnTo>
                  <a:pt x="5232" y="21598"/>
                </a:lnTo>
                <a:lnTo>
                  <a:pt x="11754" y="21598"/>
                </a:lnTo>
                <a:cubicBezTo>
                  <a:pt x="18254" y="21599"/>
                  <a:pt x="18272" y="21599"/>
                  <a:pt x="18348" y="21562"/>
                </a:cubicBezTo>
                <a:cubicBezTo>
                  <a:pt x="18391" y="21542"/>
                  <a:pt x="18436" y="21502"/>
                  <a:pt x="18447" y="21477"/>
                </a:cubicBezTo>
                <a:cubicBezTo>
                  <a:pt x="18490" y="21383"/>
                  <a:pt x="18470" y="21191"/>
                  <a:pt x="18393" y="20925"/>
                </a:cubicBezTo>
                <a:cubicBezTo>
                  <a:pt x="18354" y="20786"/>
                  <a:pt x="18298" y="20587"/>
                  <a:pt x="18267" y="20481"/>
                </a:cubicBezTo>
                <a:cubicBezTo>
                  <a:pt x="18237" y="20375"/>
                  <a:pt x="18168" y="20125"/>
                  <a:pt x="18110" y="19929"/>
                </a:cubicBezTo>
                <a:cubicBezTo>
                  <a:pt x="18053" y="19732"/>
                  <a:pt x="17998" y="19545"/>
                  <a:pt x="17989" y="19511"/>
                </a:cubicBezTo>
                <a:cubicBezTo>
                  <a:pt x="17974" y="19461"/>
                  <a:pt x="17953" y="19444"/>
                  <a:pt x="17867" y="19404"/>
                </a:cubicBezTo>
                <a:lnTo>
                  <a:pt x="17759" y="19354"/>
                </a:lnTo>
                <a:lnTo>
                  <a:pt x="11763" y="19354"/>
                </a:lnTo>
                <a:close/>
              </a:path>
            </a:pathLst>
          </a:custGeom>
          <a:ln w="12700">
            <a:solidFill>
              <a:srgbClr val="DDDDDD"/>
            </a:solidFill>
            <a:miter lim="400000"/>
          </a:ln>
        </p:spPr>
      </p:pic>
      <p:pic>
        <p:nvPicPr>
          <p:cNvPr id="178" name="Image" descr="Image"/>
          <p:cNvPicPr>
            <a:picLocks noChangeAspect="1"/>
          </p:cNvPicPr>
          <p:nvPr/>
        </p:nvPicPr>
        <p:blipFill>
          <a:blip r:embed="rId3">
            <a:extLst/>
          </a:blip>
          <a:srcRect l="16032" t="1811" r="15957" b="1523"/>
          <a:stretch>
            <a:fillRect/>
          </a:stretch>
        </p:blipFill>
        <p:spPr>
          <a:xfrm>
            <a:off x="7138715" y="314305"/>
            <a:ext cx="1905036" cy="1800772"/>
          </a:xfrm>
          <a:custGeom>
            <a:avLst/>
            <a:gdLst/>
            <a:ahLst/>
            <a:cxnLst>
              <a:cxn ang="0">
                <a:pos x="wd2" y="hd2"/>
              </a:cxn>
              <a:cxn ang="5400000">
                <a:pos x="wd2" y="hd2"/>
              </a:cxn>
              <a:cxn ang="10800000">
                <a:pos x="wd2" y="hd2"/>
              </a:cxn>
              <a:cxn ang="16200000">
                <a:pos x="wd2" y="hd2"/>
              </a:cxn>
            </a:cxnLst>
            <a:rect l="0" t="0" r="r" b="b"/>
            <a:pathLst>
              <a:path w="21439" h="21578" fill="norm" stroke="1" extrusionOk="0">
                <a:moveTo>
                  <a:pt x="20765" y="0"/>
                </a:moveTo>
                <a:cubicBezTo>
                  <a:pt x="20370" y="0"/>
                  <a:pt x="3371" y="3384"/>
                  <a:pt x="3256" y="3486"/>
                </a:cubicBezTo>
                <a:cubicBezTo>
                  <a:pt x="3203" y="3533"/>
                  <a:pt x="3141" y="3666"/>
                  <a:pt x="3118" y="3786"/>
                </a:cubicBezTo>
                <a:cubicBezTo>
                  <a:pt x="3017" y="4303"/>
                  <a:pt x="1926" y="16294"/>
                  <a:pt x="1965" y="16459"/>
                </a:cubicBezTo>
                <a:cubicBezTo>
                  <a:pt x="1989" y="16560"/>
                  <a:pt x="2085" y="16670"/>
                  <a:pt x="2180" y="16707"/>
                </a:cubicBezTo>
                <a:cubicBezTo>
                  <a:pt x="2274" y="16743"/>
                  <a:pt x="4300" y="16796"/>
                  <a:pt x="6682" y="16821"/>
                </a:cubicBezTo>
                <a:lnTo>
                  <a:pt x="11010" y="16864"/>
                </a:lnTo>
                <a:lnTo>
                  <a:pt x="11077" y="17315"/>
                </a:lnTo>
                <a:cubicBezTo>
                  <a:pt x="11160" y="17874"/>
                  <a:pt x="11099" y="18250"/>
                  <a:pt x="10876" y="18547"/>
                </a:cubicBezTo>
                <a:cubicBezTo>
                  <a:pt x="10717" y="18759"/>
                  <a:pt x="10616" y="18790"/>
                  <a:pt x="9415" y="19008"/>
                </a:cubicBezTo>
                <a:cubicBezTo>
                  <a:pt x="8705" y="19137"/>
                  <a:pt x="8011" y="19263"/>
                  <a:pt x="7874" y="19289"/>
                </a:cubicBezTo>
                <a:cubicBezTo>
                  <a:pt x="7485" y="19363"/>
                  <a:pt x="7670" y="19493"/>
                  <a:pt x="8165" y="19493"/>
                </a:cubicBezTo>
                <a:cubicBezTo>
                  <a:pt x="8589" y="19493"/>
                  <a:pt x="8791" y="19581"/>
                  <a:pt x="8620" y="19693"/>
                </a:cubicBezTo>
                <a:cubicBezTo>
                  <a:pt x="8577" y="19721"/>
                  <a:pt x="7276" y="19706"/>
                  <a:pt x="5730" y="19655"/>
                </a:cubicBezTo>
                <a:cubicBezTo>
                  <a:pt x="2933" y="19564"/>
                  <a:pt x="2920" y="19564"/>
                  <a:pt x="2372" y="19741"/>
                </a:cubicBezTo>
                <a:cubicBezTo>
                  <a:pt x="1187" y="20122"/>
                  <a:pt x="79" y="20548"/>
                  <a:pt x="22" y="20644"/>
                </a:cubicBezTo>
                <a:cubicBezTo>
                  <a:pt x="-57" y="20779"/>
                  <a:pt x="-161" y="20771"/>
                  <a:pt x="4060" y="20987"/>
                </a:cubicBezTo>
                <a:cubicBezTo>
                  <a:pt x="9583" y="21268"/>
                  <a:pt x="9819" y="21258"/>
                  <a:pt x="11510" y="20697"/>
                </a:cubicBezTo>
                <a:lnTo>
                  <a:pt x="12006" y="20530"/>
                </a:lnTo>
                <a:lnTo>
                  <a:pt x="11975" y="20235"/>
                </a:lnTo>
                <a:cubicBezTo>
                  <a:pt x="11958" y="20072"/>
                  <a:pt x="11913" y="19899"/>
                  <a:pt x="11876" y="19850"/>
                </a:cubicBezTo>
                <a:cubicBezTo>
                  <a:pt x="11760" y="19696"/>
                  <a:pt x="11893" y="19655"/>
                  <a:pt x="12524" y="19655"/>
                </a:cubicBezTo>
                <a:cubicBezTo>
                  <a:pt x="13100" y="19655"/>
                  <a:pt x="13374" y="19596"/>
                  <a:pt x="14659" y="19208"/>
                </a:cubicBezTo>
                <a:lnTo>
                  <a:pt x="15043" y="19094"/>
                </a:lnTo>
                <a:lnTo>
                  <a:pt x="15061" y="18504"/>
                </a:lnTo>
                <a:cubicBezTo>
                  <a:pt x="15070" y="18180"/>
                  <a:pt x="15028" y="17696"/>
                  <a:pt x="14967" y="17429"/>
                </a:cubicBezTo>
                <a:cubicBezTo>
                  <a:pt x="14907" y="17163"/>
                  <a:pt x="14880" y="16919"/>
                  <a:pt x="14909" y="16887"/>
                </a:cubicBezTo>
                <a:cubicBezTo>
                  <a:pt x="14938" y="16856"/>
                  <a:pt x="16269" y="16820"/>
                  <a:pt x="17866" y="16806"/>
                </a:cubicBezTo>
                <a:lnTo>
                  <a:pt x="20769" y="16783"/>
                </a:lnTo>
                <a:lnTo>
                  <a:pt x="20943" y="16597"/>
                </a:lnTo>
                <a:cubicBezTo>
                  <a:pt x="21102" y="16428"/>
                  <a:pt x="21114" y="16330"/>
                  <a:pt x="21135" y="15385"/>
                </a:cubicBezTo>
                <a:cubicBezTo>
                  <a:pt x="21148" y="14819"/>
                  <a:pt x="21224" y="11298"/>
                  <a:pt x="21301" y="7562"/>
                </a:cubicBezTo>
                <a:lnTo>
                  <a:pt x="21439" y="771"/>
                </a:lnTo>
                <a:lnTo>
                  <a:pt x="21238" y="385"/>
                </a:lnTo>
                <a:cubicBezTo>
                  <a:pt x="21057" y="38"/>
                  <a:pt x="21012" y="0"/>
                  <a:pt x="20765" y="0"/>
                </a:cubicBezTo>
                <a:close/>
                <a:moveTo>
                  <a:pt x="14235" y="20173"/>
                </a:moveTo>
                <a:cubicBezTo>
                  <a:pt x="13725" y="20181"/>
                  <a:pt x="13221" y="20220"/>
                  <a:pt x="13020" y="20288"/>
                </a:cubicBezTo>
                <a:cubicBezTo>
                  <a:pt x="12665" y="20407"/>
                  <a:pt x="12417" y="20666"/>
                  <a:pt x="12417" y="20911"/>
                </a:cubicBezTo>
                <a:cubicBezTo>
                  <a:pt x="12417" y="21033"/>
                  <a:pt x="12345" y="21155"/>
                  <a:pt x="12225" y="21239"/>
                </a:cubicBezTo>
                <a:cubicBezTo>
                  <a:pt x="12118" y="21313"/>
                  <a:pt x="12057" y="21407"/>
                  <a:pt x="12091" y="21443"/>
                </a:cubicBezTo>
                <a:cubicBezTo>
                  <a:pt x="12124" y="21479"/>
                  <a:pt x="12407" y="21518"/>
                  <a:pt x="12720" y="21534"/>
                </a:cubicBezTo>
                <a:cubicBezTo>
                  <a:pt x="13034" y="21549"/>
                  <a:pt x="13470" y="21568"/>
                  <a:pt x="13690" y="21576"/>
                </a:cubicBezTo>
                <a:cubicBezTo>
                  <a:pt x="14278" y="21600"/>
                  <a:pt x="15524" y="21385"/>
                  <a:pt x="15954" y="21182"/>
                </a:cubicBezTo>
                <a:cubicBezTo>
                  <a:pt x="16185" y="21073"/>
                  <a:pt x="16283" y="20987"/>
                  <a:pt x="16213" y="20963"/>
                </a:cubicBezTo>
                <a:cubicBezTo>
                  <a:pt x="15771" y="20812"/>
                  <a:pt x="15755" y="20795"/>
                  <a:pt x="15851" y="20630"/>
                </a:cubicBezTo>
                <a:cubicBezTo>
                  <a:pt x="15970" y="20428"/>
                  <a:pt x="15922" y="20382"/>
                  <a:pt x="15476" y="20254"/>
                </a:cubicBezTo>
                <a:cubicBezTo>
                  <a:pt x="15261" y="20193"/>
                  <a:pt x="14744" y="20166"/>
                  <a:pt x="14235" y="20173"/>
                </a:cubicBezTo>
                <a:close/>
              </a:path>
            </a:pathLst>
          </a:custGeom>
          <a:ln w="12700">
            <a:solidFill>
              <a:srgbClr val="DDDDDD"/>
            </a:solidFill>
            <a:miter lim="400000"/>
          </a:ln>
        </p:spPr>
      </p:pic>
      <p:pic>
        <p:nvPicPr>
          <p:cNvPr id="179" name="Image" descr="Image"/>
          <p:cNvPicPr>
            <a:picLocks noChangeAspect="1"/>
          </p:cNvPicPr>
          <p:nvPr/>
        </p:nvPicPr>
        <p:blipFill>
          <a:blip r:embed="rId4">
            <a:extLst/>
          </a:blip>
          <a:srcRect l="4045" t="720" r="4340" b="4327"/>
          <a:stretch>
            <a:fillRect/>
          </a:stretch>
        </p:blipFill>
        <p:spPr>
          <a:xfrm>
            <a:off x="6314538" y="2147574"/>
            <a:ext cx="1623181" cy="1004916"/>
          </a:xfrm>
          <a:custGeom>
            <a:avLst/>
            <a:gdLst/>
            <a:ahLst/>
            <a:cxnLst>
              <a:cxn ang="0">
                <a:pos x="wd2" y="hd2"/>
              </a:cxn>
              <a:cxn ang="5400000">
                <a:pos x="wd2" y="hd2"/>
              </a:cxn>
              <a:cxn ang="10800000">
                <a:pos x="wd2" y="hd2"/>
              </a:cxn>
              <a:cxn ang="16200000">
                <a:pos x="wd2" y="hd2"/>
              </a:cxn>
            </a:cxnLst>
            <a:rect l="0" t="0" r="r" b="b"/>
            <a:pathLst>
              <a:path w="21589" h="21595" fill="norm" stroke="1" extrusionOk="0">
                <a:moveTo>
                  <a:pt x="10784" y="0"/>
                </a:moveTo>
                <a:cubicBezTo>
                  <a:pt x="5613" y="5"/>
                  <a:pt x="456" y="49"/>
                  <a:pt x="370" y="120"/>
                </a:cubicBezTo>
                <a:cubicBezTo>
                  <a:pt x="297" y="179"/>
                  <a:pt x="209" y="357"/>
                  <a:pt x="174" y="520"/>
                </a:cubicBezTo>
                <a:cubicBezTo>
                  <a:pt x="149" y="640"/>
                  <a:pt x="132" y="1488"/>
                  <a:pt x="121" y="3284"/>
                </a:cubicBezTo>
                <a:cubicBezTo>
                  <a:pt x="132" y="4954"/>
                  <a:pt x="144" y="7363"/>
                  <a:pt x="148" y="10550"/>
                </a:cubicBezTo>
                <a:cubicBezTo>
                  <a:pt x="160" y="19300"/>
                  <a:pt x="149" y="20567"/>
                  <a:pt x="79" y="20785"/>
                </a:cubicBezTo>
                <a:cubicBezTo>
                  <a:pt x="35" y="20922"/>
                  <a:pt x="0" y="21069"/>
                  <a:pt x="0" y="21117"/>
                </a:cubicBezTo>
                <a:cubicBezTo>
                  <a:pt x="0" y="21293"/>
                  <a:pt x="330" y="21477"/>
                  <a:pt x="755" y="21535"/>
                </a:cubicBezTo>
                <a:cubicBezTo>
                  <a:pt x="994" y="21568"/>
                  <a:pt x="5502" y="21595"/>
                  <a:pt x="10774" y="21595"/>
                </a:cubicBezTo>
                <a:cubicBezTo>
                  <a:pt x="20745" y="21595"/>
                  <a:pt x="20880" y="21589"/>
                  <a:pt x="21326" y="21237"/>
                </a:cubicBezTo>
                <a:cubicBezTo>
                  <a:pt x="21515" y="21088"/>
                  <a:pt x="21527" y="21065"/>
                  <a:pt x="21542" y="20597"/>
                </a:cubicBezTo>
                <a:lnTo>
                  <a:pt x="21537" y="20580"/>
                </a:lnTo>
                <a:lnTo>
                  <a:pt x="21574" y="10721"/>
                </a:lnTo>
                <a:cubicBezTo>
                  <a:pt x="21600" y="3804"/>
                  <a:pt x="21593" y="759"/>
                  <a:pt x="21553" y="520"/>
                </a:cubicBezTo>
                <a:cubicBezTo>
                  <a:pt x="21504" y="229"/>
                  <a:pt x="21468" y="170"/>
                  <a:pt x="21299" y="94"/>
                </a:cubicBezTo>
                <a:cubicBezTo>
                  <a:pt x="21143" y="24"/>
                  <a:pt x="15956" y="-5"/>
                  <a:pt x="10784" y="0"/>
                </a:cubicBezTo>
                <a:close/>
              </a:path>
            </a:pathLst>
          </a:custGeom>
          <a:ln w="12700">
            <a:solidFill>
              <a:srgbClr val="DDDDDD"/>
            </a:solidFill>
            <a:miter lim="400000"/>
          </a:ln>
        </p:spPr>
      </p:pic>
      <p:pic>
        <p:nvPicPr>
          <p:cNvPr id="180" name="Image" descr="Image"/>
          <p:cNvPicPr>
            <a:picLocks noChangeAspect="1"/>
          </p:cNvPicPr>
          <p:nvPr/>
        </p:nvPicPr>
        <p:blipFill>
          <a:blip r:embed="rId5">
            <a:extLst/>
          </a:blip>
          <a:stretch>
            <a:fillRect/>
          </a:stretch>
        </p:blipFill>
        <p:spPr>
          <a:xfrm>
            <a:off x="6034632" y="3277956"/>
            <a:ext cx="2540001" cy="1761068"/>
          </a:xfrm>
          <a:prstGeom prst="rect">
            <a:avLst/>
          </a:prstGeom>
          <a:ln w="12700">
            <a:solidFill>
              <a:srgbClr val="DDDDDD"/>
            </a:solidFill>
            <a:miter lim="400000"/>
          </a:ln>
        </p:spPr>
      </p:pic>
      <p:pic>
        <p:nvPicPr>
          <p:cNvPr id="181" name="Image" descr="Image"/>
          <p:cNvPicPr>
            <a:picLocks noChangeAspect="1"/>
          </p:cNvPicPr>
          <p:nvPr/>
        </p:nvPicPr>
        <p:blipFill>
          <a:blip r:embed="rId6">
            <a:extLst/>
          </a:blip>
          <a:srcRect l="1712" t="1" r="6762" b="1054"/>
          <a:stretch>
            <a:fillRect/>
          </a:stretch>
        </p:blipFill>
        <p:spPr>
          <a:xfrm>
            <a:off x="7671992" y="1691135"/>
            <a:ext cx="1387102" cy="1761230"/>
          </a:xfrm>
          <a:custGeom>
            <a:avLst/>
            <a:gdLst/>
            <a:ahLst/>
            <a:cxnLst>
              <a:cxn ang="0">
                <a:pos x="wd2" y="hd2"/>
              </a:cxn>
              <a:cxn ang="5400000">
                <a:pos x="wd2" y="hd2"/>
              </a:cxn>
              <a:cxn ang="10800000">
                <a:pos x="wd2" y="hd2"/>
              </a:cxn>
              <a:cxn ang="16200000">
                <a:pos x="wd2" y="hd2"/>
              </a:cxn>
            </a:cxnLst>
            <a:rect l="0" t="0" r="r" b="b"/>
            <a:pathLst>
              <a:path w="21580" h="21564" fill="norm" stroke="1" extrusionOk="0">
                <a:moveTo>
                  <a:pt x="12524" y="0"/>
                </a:moveTo>
                <a:cubicBezTo>
                  <a:pt x="12454" y="0"/>
                  <a:pt x="12384" y="8"/>
                  <a:pt x="12376" y="19"/>
                </a:cubicBezTo>
                <a:cubicBezTo>
                  <a:pt x="12368" y="29"/>
                  <a:pt x="12296" y="34"/>
                  <a:pt x="12215" y="34"/>
                </a:cubicBezTo>
                <a:cubicBezTo>
                  <a:pt x="12032" y="34"/>
                  <a:pt x="11850" y="67"/>
                  <a:pt x="11789" y="106"/>
                </a:cubicBezTo>
                <a:cubicBezTo>
                  <a:pt x="11761" y="125"/>
                  <a:pt x="11731" y="184"/>
                  <a:pt x="11709" y="262"/>
                </a:cubicBezTo>
                <a:cubicBezTo>
                  <a:pt x="11651" y="464"/>
                  <a:pt x="11475" y="1107"/>
                  <a:pt x="11388" y="1433"/>
                </a:cubicBezTo>
                <a:cubicBezTo>
                  <a:pt x="11344" y="1598"/>
                  <a:pt x="11266" y="1866"/>
                  <a:pt x="11221" y="2031"/>
                </a:cubicBezTo>
                <a:cubicBezTo>
                  <a:pt x="11176" y="2195"/>
                  <a:pt x="11133" y="2370"/>
                  <a:pt x="11122" y="2415"/>
                </a:cubicBezTo>
                <a:cubicBezTo>
                  <a:pt x="11111" y="2460"/>
                  <a:pt x="11058" y="2652"/>
                  <a:pt x="11005" y="2847"/>
                </a:cubicBezTo>
                <a:cubicBezTo>
                  <a:pt x="10912" y="3190"/>
                  <a:pt x="10833" y="3489"/>
                  <a:pt x="10672" y="4091"/>
                </a:cubicBezTo>
                <a:cubicBezTo>
                  <a:pt x="10486" y="4783"/>
                  <a:pt x="10406" y="5090"/>
                  <a:pt x="10320" y="5423"/>
                </a:cubicBezTo>
                <a:cubicBezTo>
                  <a:pt x="10269" y="5617"/>
                  <a:pt x="10222" y="5791"/>
                  <a:pt x="10215" y="5806"/>
                </a:cubicBezTo>
                <a:cubicBezTo>
                  <a:pt x="10208" y="5821"/>
                  <a:pt x="10166" y="5958"/>
                  <a:pt x="10128" y="6108"/>
                </a:cubicBezTo>
                <a:cubicBezTo>
                  <a:pt x="10091" y="6257"/>
                  <a:pt x="10018" y="6530"/>
                  <a:pt x="9968" y="6720"/>
                </a:cubicBezTo>
                <a:cubicBezTo>
                  <a:pt x="9917" y="6910"/>
                  <a:pt x="9829" y="7249"/>
                  <a:pt x="9770" y="7468"/>
                </a:cubicBezTo>
                <a:cubicBezTo>
                  <a:pt x="9712" y="7688"/>
                  <a:pt x="9635" y="7989"/>
                  <a:pt x="9597" y="8139"/>
                </a:cubicBezTo>
                <a:cubicBezTo>
                  <a:pt x="9560" y="8289"/>
                  <a:pt x="9517" y="8435"/>
                  <a:pt x="9505" y="8464"/>
                </a:cubicBezTo>
                <a:cubicBezTo>
                  <a:pt x="9483" y="8518"/>
                  <a:pt x="9420" y="8772"/>
                  <a:pt x="9264" y="9397"/>
                </a:cubicBezTo>
                <a:cubicBezTo>
                  <a:pt x="9216" y="9588"/>
                  <a:pt x="9165" y="9735"/>
                  <a:pt x="9140" y="9762"/>
                </a:cubicBezTo>
                <a:cubicBezTo>
                  <a:pt x="9117" y="9787"/>
                  <a:pt x="9076" y="9900"/>
                  <a:pt x="9048" y="10015"/>
                </a:cubicBezTo>
                <a:cubicBezTo>
                  <a:pt x="9019" y="10129"/>
                  <a:pt x="8979" y="10289"/>
                  <a:pt x="8955" y="10369"/>
                </a:cubicBezTo>
                <a:cubicBezTo>
                  <a:pt x="8931" y="10449"/>
                  <a:pt x="8904" y="10553"/>
                  <a:pt x="8893" y="10603"/>
                </a:cubicBezTo>
                <a:cubicBezTo>
                  <a:pt x="8883" y="10652"/>
                  <a:pt x="8864" y="10696"/>
                  <a:pt x="8850" y="10700"/>
                </a:cubicBezTo>
                <a:cubicBezTo>
                  <a:pt x="8836" y="10704"/>
                  <a:pt x="8769" y="10654"/>
                  <a:pt x="8702" y="10588"/>
                </a:cubicBezTo>
                <a:cubicBezTo>
                  <a:pt x="8635" y="10522"/>
                  <a:pt x="8558" y="10449"/>
                  <a:pt x="8535" y="10428"/>
                </a:cubicBezTo>
                <a:cubicBezTo>
                  <a:pt x="8040" y="9966"/>
                  <a:pt x="7177" y="9102"/>
                  <a:pt x="7177" y="9067"/>
                </a:cubicBezTo>
                <a:cubicBezTo>
                  <a:pt x="7177" y="9057"/>
                  <a:pt x="7164" y="9034"/>
                  <a:pt x="7146" y="9018"/>
                </a:cubicBezTo>
                <a:cubicBezTo>
                  <a:pt x="7128" y="9002"/>
                  <a:pt x="7072" y="8929"/>
                  <a:pt x="7022" y="8858"/>
                </a:cubicBezTo>
                <a:cubicBezTo>
                  <a:pt x="6943" y="8745"/>
                  <a:pt x="6931" y="8712"/>
                  <a:pt x="6917" y="8571"/>
                </a:cubicBezTo>
                <a:cubicBezTo>
                  <a:pt x="6870" y="8082"/>
                  <a:pt x="6844" y="7973"/>
                  <a:pt x="6658" y="7366"/>
                </a:cubicBezTo>
                <a:cubicBezTo>
                  <a:pt x="6535" y="6964"/>
                  <a:pt x="6518" y="7002"/>
                  <a:pt x="6813" y="6953"/>
                </a:cubicBezTo>
                <a:cubicBezTo>
                  <a:pt x="7297" y="6873"/>
                  <a:pt x="7639" y="6702"/>
                  <a:pt x="7955" y="6380"/>
                </a:cubicBezTo>
                <a:cubicBezTo>
                  <a:pt x="8190" y="6140"/>
                  <a:pt x="8329" y="5855"/>
                  <a:pt x="8381" y="5495"/>
                </a:cubicBezTo>
                <a:cubicBezTo>
                  <a:pt x="8477" y="4836"/>
                  <a:pt x="8003" y="4184"/>
                  <a:pt x="7276" y="3970"/>
                </a:cubicBezTo>
                <a:cubicBezTo>
                  <a:pt x="7008" y="3891"/>
                  <a:pt x="6926" y="3877"/>
                  <a:pt x="6652" y="3877"/>
                </a:cubicBezTo>
                <a:cubicBezTo>
                  <a:pt x="6164" y="3878"/>
                  <a:pt x="5796" y="3985"/>
                  <a:pt x="5318" y="4271"/>
                </a:cubicBezTo>
                <a:cubicBezTo>
                  <a:pt x="5158" y="4367"/>
                  <a:pt x="4936" y="4564"/>
                  <a:pt x="4843" y="4689"/>
                </a:cubicBezTo>
                <a:cubicBezTo>
                  <a:pt x="4713" y="4863"/>
                  <a:pt x="4578" y="5240"/>
                  <a:pt x="4577" y="5432"/>
                </a:cubicBezTo>
                <a:cubicBezTo>
                  <a:pt x="4577" y="5566"/>
                  <a:pt x="4689" y="5881"/>
                  <a:pt x="4818" y="6093"/>
                </a:cubicBezTo>
                <a:cubicBezTo>
                  <a:pt x="4939" y="6292"/>
                  <a:pt x="5003" y="6430"/>
                  <a:pt x="5152" y="6822"/>
                </a:cubicBezTo>
                <a:cubicBezTo>
                  <a:pt x="5576" y="7943"/>
                  <a:pt x="5780" y="8354"/>
                  <a:pt x="6140" y="8780"/>
                </a:cubicBezTo>
                <a:cubicBezTo>
                  <a:pt x="6399" y="9088"/>
                  <a:pt x="6460" y="9124"/>
                  <a:pt x="6658" y="9086"/>
                </a:cubicBezTo>
                <a:cubicBezTo>
                  <a:pt x="6726" y="9074"/>
                  <a:pt x="6734" y="9079"/>
                  <a:pt x="6942" y="9315"/>
                </a:cubicBezTo>
                <a:cubicBezTo>
                  <a:pt x="7175" y="9579"/>
                  <a:pt x="7166" y="9563"/>
                  <a:pt x="7479" y="9879"/>
                </a:cubicBezTo>
                <a:cubicBezTo>
                  <a:pt x="7852" y="10253"/>
                  <a:pt x="8144" y="10539"/>
                  <a:pt x="8455" y="10831"/>
                </a:cubicBezTo>
                <a:lnTo>
                  <a:pt x="8751" y="11113"/>
                </a:lnTo>
                <a:lnTo>
                  <a:pt x="8702" y="11312"/>
                </a:lnTo>
                <a:cubicBezTo>
                  <a:pt x="8675" y="11422"/>
                  <a:pt x="8644" y="11518"/>
                  <a:pt x="8634" y="11526"/>
                </a:cubicBezTo>
                <a:cubicBezTo>
                  <a:pt x="8624" y="11534"/>
                  <a:pt x="8507" y="11480"/>
                  <a:pt x="8375" y="11409"/>
                </a:cubicBezTo>
                <a:cubicBezTo>
                  <a:pt x="8150" y="11289"/>
                  <a:pt x="8018" y="11216"/>
                  <a:pt x="7239" y="10763"/>
                </a:cubicBezTo>
                <a:cubicBezTo>
                  <a:pt x="7074" y="10667"/>
                  <a:pt x="6850" y="10540"/>
                  <a:pt x="6745" y="10481"/>
                </a:cubicBezTo>
                <a:cubicBezTo>
                  <a:pt x="6441" y="10311"/>
                  <a:pt x="6359" y="10252"/>
                  <a:pt x="6399" y="10228"/>
                </a:cubicBezTo>
                <a:cubicBezTo>
                  <a:pt x="6446" y="10201"/>
                  <a:pt x="6485" y="10135"/>
                  <a:pt x="6485" y="10087"/>
                </a:cubicBezTo>
                <a:cubicBezTo>
                  <a:pt x="6485" y="10026"/>
                  <a:pt x="6369" y="9853"/>
                  <a:pt x="6158" y="9597"/>
                </a:cubicBezTo>
                <a:cubicBezTo>
                  <a:pt x="5897" y="9280"/>
                  <a:pt x="5807" y="9193"/>
                  <a:pt x="5448" y="8926"/>
                </a:cubicBezTo>
                <a:cubicBezTo>
                  <a:pt x="5001" y="8594"/>
                  <a:pt x="4647" y="8361"/>
                  <a:pt x="4219" y="8124"/>
                </a:cubicBezTo>
                <a:cubicBezTo>
                  <a:pt x="4156" y="8089"/>
                  <a:pt x="3978" y="7991"/>
                  <a:pt x="3824" y="7906"/>
                </a:cubicBezTo>
                <a:cubicBezTo>
                  <a:pt x="3006" y="7452"/>
                  <a:pt x="2622" y="7359"/>
                  <a:pt x="2052" y="7473"/>
                </a:cubicBezTo>
                <a:cubicBezTo>
                  <a:pt x="2001" y="7483"/>
                  <a:pt x="1892" y="7501"/>
                  <a:pt x="1811" y="7512"/>
                </a:cubicBezTo>
                <a:cubicBezTo>
                  <a:pt x="1610" y="7540"/>
                  <a:pt x="1472" y="7583"/>
                  <a:pt x="1188" y="7706"/>
                </a:cubicBezTo>
                <a:cubicBezTo>
                  <a:pt x="1054" y="7764"/>
                  <a:pt x="899" y="7828"/>
                  <a:pt x="842" y="7847"/>
                </a:cubicBezTo>
                <a:cubicBezTo>
                  <a:pt x="457" y="7977"/>
                  <a:pt x="151" y="8258"/>
                  <a:pt x="39" y="8586"/>
                </a:cubicBezTo>
                <a:cubicBezTo>
                  <a:pt x="-13" y="8739"/>
                  <a:pt x="-13" y="8995"/>
                  <a:pt x="39" y="9145"/>
                </a:cubicBezTo>
                <a:cubicBezTo>
                  <a:pt x="176" y="9540"/>
                  <a:pt x="561" y="9871"/>
                  <a:pt x="1126" y="10087"/>
                </a:cubicBezTo>
                <a:cubicBezTo>
                  <a:pt x="1281" y="10147"/>
                  <a:pt x="1488" y="10213"/>
                  <a:pt x="1589" y="10233"/>
                </a:cubicBezTo>
                <a:cubicBezTo>
                  <a:pt x="2331" y="10379"/>
                  <a:pt x="3010" y="10282"/>
                  <a:pt x="3447" y="9966"/>
                </a:cubicBezTo>
                <a:cubicBezTo>
                  <a:pt x="3704" y="9781"/>
                  <a:pt x="3803" y="9638"/>
                  <a:pt x="3849" y="9378"/>
                </a:cubicBezTo>
                <a:cubicBezTo>
                  <a:pt x="3857" y="9330"/>
                  <a:pt x="3875" y="9286"/>
                  <a:pt x="3892" y="9281"/>
                </a:cubicBezTo>
                <a:cubicBezTo>
                  <a:pt x="3909" y="9276"/>
                  <a:pt x="4110" y="9381"/>
                  <a:pt x="4337" y="9514"/>
                </a:cubicBezTo>
                <a:cubicBezTo>
                  <a:pt x="4942" y="9871"/>
                  <a:pt x="5070" y="9946"/>
                  <a:pt x="5300" y="10063"/>
                </a:cubicBezTo>
                <a:cubicBezTo>
                  <a:pt x="5573" y="10203"/>
                  <a:pt x="5720" y="10272"/>
                  <a:pt x="5751" y="10272"/>
                </a:cubicBezTo>
                <a:cubicBezTo>
                  <a:pt x="5764" y="10272"/>
                  <a:pt x="5845" y="10317"/>
                  <a:pt x="5930" y="10374"/>
                </a:cubicBezTo>
                <a:cubicBezTo>
                  <a:pt x="6188" y="10552"/>
                  <a:pt x="6731" y="10875"/>
                  <a:pt x="7097" y="11069"/>
                </a:cubicBezTo>
                <a:cubicBezTo>
                  <a:pt x="7124" y="11084"/>
                  <a:pt x="7230" y="11145"/>
                  <a:pt x="7331" y="11205"/>
                </a:cubicBezTo>
                <a:cubicBezTo>
                  <a:pt x="7544" y="11332"/>
                  <a:pt x="8016" y="11592"/>
                  <a:pt x="8325" y="11754"/>
                </a:cubicBezTo>
                <a:cubicBezTo>
                  <a:pt x="8456" y="11823"/>
                  <a:pt x="8541" y="11881"/>
                  <a:pt x="8541" y="11900"/>
                </a:cubicBezTo>
                <a:cubicBezTo>
                  <a:pt x="8541" y="11937"/>
                  <a:pt x="8511" y="12060"/>
                  <a:pt x="8369" y="12585"/>
                </a:cubicBezTo>
                <a:cubicBezTo>
                  <a:pt x="7978" y="14025"/>
                  <a:pt x="7935" y="14181"/>
                  <a:pt x="7813" y="14646"/>
                </a:cubicBezTo>
                <a:cubicBezTo>
                  <a:pt x="7594" y="15475"/>
                  <a:pt x="7591" y="15497"/>
                  <a:pt x="7621" y="15583"/>
                </a:cubicBezTo>
                <a:cubicBezTo>
                  <a:pt x="7660" y="15691"/>
                  <a:pt x="7706" y="15720"/>
                  <a:pt x="8010" y="15831"/>
                </a:cubicBezTo>
                <a:cubicBezTo>
                  <a:pt x="8258" y="15922"/>
                  <a:pt x="8276" y="15932"/>
                  <a:pt x="8270" y="15977"/>
                </a:cubicBezTo>
                <a:cubicBezTo>
                  <a:pt x="8266" y="16004"/>
                  <a:pt x="8279" y="16041"/>
                  <a:pt x="8301" y="16060"/>
                </a:cubicBezTo>
                <a:cubicBezTo>
                  <a:pt x="8362" y="16113"/>
                  <a:pt x="8324" y="16143"/>
                  <a:pt x="8183" y="16157"/>
                </a:cubicBezTo>
                <a:cubicBezTo>
                  <a:pt x="8113" y="16164"/>
                  <a:pt x="8049" y="16181"/>
                  <a:pt x="8041" y="16191"/>
                </a:cubicBezTo>
                <a:cubicBezTo>
                  <a:pt x="8034" y="16201"/>
                  <a:pt x="7992" y="16397"/>
                  <a:pt x="7949" y="16628"/>
                </a:cubicBezTo>
                <a:cubicBezTo>
                  <a:pt x="7853" y="17144"/>
                  <a:pt x="7861" y="17104"/>
                  <a:pt x="7825" y="17138"/>
                </a:cubicBezTo>
                <a:cubicBezTo>
                  <a:pt x="7806" y="17156"/>
                  <a:pt x="7803" y="17187"/>
                  <a:pt x="7813" y="17221"/>
                </a:cubicBezTo>
                <a:cubicBezTo>
                  <a:pt x="7823" y="17257"/>
                  <a:pt x="7812" y="17289"/>
                  <a:pt x="7788" y="17318"/>
                </a:cubicBezTo>
                <a:cubicBezTo>
                  <a:pt x="7764" y="17347"/>
                  <a:pt x="7760" y="17377"/>
                  <a:pt x="7770" y="17415"/>
                </a:cubicBezTo>
                <a:cubicBezTo>
                  <a:pt x="7779" y="17451"/>
                  <a:pt x="7776" y="17485"/>
                  <a:pt x="7757" y="17503"/>
                </a:cubicBezTo>
                <a:cubicBezTo>
                  <a:pt x="7735" y="17524"/>
                  <a:pt x="7728" y="17615"/>
                  <a:pt x="7733" y="17862"/>
                </a:cubicBezTo>
                <a:cubicBezTo>
                  <a:pt x="7737" y="18138"/>
                  <a:pt x="7739" y="18195"/>
                  <a:pt x="7770" y="18212"/>
                </a:cubicBezTo>
                <a:cubicBezTo>
                  <a:pt x="7799" y="18229"/>
                  <a:pt x="7807" y="18251"/>
                  <a:pt x="7794" y="18334"/>
                </a:cubicBezTo>
                <a:cubicBezTo>
                  <a:pt x="7781" y="18421"/>
                  <a:pt x="7788" y="18450"/>
                  <a:pt x="7831" y="18509"/>
                </a:cubicBezTo>
                <a:cubicBezTo>
                  <a:pt x="7878" y="18573"/>
                  <a:pt x="7878" y="18582"/>
                  <a:pt x="7850" y="18650"/>
                </a:cubicBezTo>
                <a:cubicBezTo>
                  <a:pt x="7818" y="18725"/>
                  <a:pt x="7819" y="18735"/>
                  <a:pt x="7881" y="18868"/>
                </a:cubicBezTo>
                <a:cubicBezTo>
                  <a:pt x="7901" y="18911"/>
                  <a:pt x="7913" y="18966"/>
                  <a:pt x="7905" y="18990"/>
                </a:cubicBezTo>
                <a:cubicBezTo>
                  <a:pt x="7898" y="19014"/>
                  <a:pt x="7903" y="19056"/>
                  <a:pt x="7924" y="19087"/>
                </a:cubicBezTo>
                <a:cubicBezTo>
                  <a:pt x="7945" y="19118"/>
                  <a:pt x="7961" y="19189"/>
                  <a:pt x="7961" y="19247"/>
                </a:cubicBezTo>
                <a:cubicBezTo>
                  <a:pt x="7961" y="19322"/>
                  <a:pt x="7977" y="19360"/>
                  <a:pt x="8010" y="19393"/>
                </a:cubicBezTo>
                <a:cubicBezTo>
                  <a:pt x="8038" y="19421"/>
                  <a:pt x="8055" y="19460"/>
                  <a:pt x="8054" y="19500"/>
                </a:cubicBezTo>
                <a:cubicBezTo>
                  <a:pt x="8049" y="19592"/>
                  <a:pt x="8098" y="19619"/>
                  <a:pt x="8282" y="19612"/>
                </a:cubicBezTo>
                <a:lnTo>
                  <a:pt x="8430" y="19607"/>
                </a:lnTo>
                <a:lnTo>
                  <a:pt x="8504" y="19714"/>
                </a:lnTo>
                <a:cubicBezTo>
                  <a:pt x="8701" y="20011"/>
                  <a:pt x="9073" y="20379"/>
                  <a:pt x="9381" y="20579"/>
                </a:cubicBezTo>
                <a:cubicBezTo>
                  <a:pt x="10026" y="20997"/>
                  <a:pt x="10797" y="21309"/>
                  <a:pt x="11524" y="21449"/>
                </a:cubicBezTo>
                <a:cubicBezTo>
                  <a:pt x="11880" y="21517"/>
                  <a:pt x="12046" y="21539"/>
                  <a:pt x="12333" y="21555"/>
                </a:cubicBezTo>
                <a:cubicBezTo>
                  <a:pt x="13111" y="21599"/>
                  <a:pt x="13958" y="21472"/>
                  <a:pt x="14648" y="21210"/>
                </a:cubicBezTo>
                <a:cubicBezTo>
                  <a:pt x="15132" y="21027"/>
                  <a:pt x="15657" y="20749"/>
                  <a:pt x="16056" y="20467"/>
                </a:cubicBezTo>
                <a:cubicBezTo>
                  <a:pt x="16375" y="20242"/>
                  <a:pt x="16866" y="19789"/>
                  <a:pt x="17223" y="19393"/>
                </a:cubicBezTo>
                <a:cubicBezTo>
                  <a:pt x="17345" y="19258"/>
                  <a:pt x="17549" y="18999"/>
                  <a:pt x="17692" y="18800"/>
                </a:cubicBezTo>
                <a:cubicBezTo>
                  <a:pt x="17907" y="18501"/>
                  <a:pt x="18275" y="17872"/>
                  <a:pt x="18384" y="17610"/>
                </a:cubicBezTo>
                <a:cubicBezTo>
                  <a:pt x="18413" y="17540"/>
                  <a:pt x="18442" y="17474"/>
                  <a:pt x="18451" y="17464"/>
                </a:cubicBezTo>
                <a:cubicBezTo>
                  <a:pt x="18461" y="17454"/>
                  <a:pt x="18469" y="17430"/>
                  <a:pt x="18476" y="17410"/>
                </a:cubicBezTo>
                <a:cubicBezTo>
                  <a:pt x="18483" y="17391"/>
                  <a:pt x="18534" y="17254"/>
                  <a:pt x="18587" y="17104"/>
                </a:cubicBezTo>
                <a:cubicBezTo>
                  <a:pt x="18640" y="16955"/>
                  <a:pt x="18718" y="16667"/>
                  <a:pt x="18760" y="16468"/>
                </a:cubicBezTo>
                <a:cubicBezTo>
                  <a:pt x="18863" y="15983"/>
                  <a:pt x="18865" y="15989"/>
                  <a:pt x="18890" y="15608"/>
                </a:cubicBezTo>
                <a:cubicBezTo>
                  <a:pt x="18912" y="15269"/>
                  <a:pt x="18876" y="14631"/>
                  <a:pt x="18822" y="14393"/>
                </a:cubicBezTo>
                <a:cubicBezTo>
                  <a:pt x="18809" y="14337"/>
                  <a:pt x="18781" y="14206"/>
                  <a:pt x="18760" y="14106"/>
                </a:cubicBezTo>
                <a:cubicBezTo>
                  <a:pt x="18717" y="13895"/>
                  <a:pt x="18639" y="13650"/>
                  <a:pt x="18538" y="13411"/>
                </a:cubicBezTo>
                <a:lnTo>
                  <a:pt x="18464" y="13246"/>
                </a:lnTo>
                <a:lnTo>
                  <a:pt x="18526" y="13003"/>
                </a:lnTo>
                <a:cubicBezTo>
                  <a:pt x="18559" y="12872"/>
                  <a:pt x="18599" y="12708"/>
                  <a:pt x="18618" y="12639"/>
                </a:cubicBezTo>
                <a:cubicBezTo>
                  <a:pt x="18637" y="12569"/>
                  <a:pt x="18684" y="12409"/>
                  <a:pt x="18717" y="12284"/>
                </a:cubicBezTo>
                <a:cubicBezTo>
                  <a:pt x="18750" y="12159"/>
                  <a:pt x="18787" y="12027"/>
                  <a:pt x="18797" y="11992"/>
                </a:cubicBezTo>
                <a:cubicBezTo>
                  <a:pt x="18898" y="11650"/>
                  <a:pt x="18990" y="11272"/>
                  <a:pt x="18995" y="11176"/>
                </a:cubicBezTo>
                <a:cubicBezTo>
                  <a:pt x="19001" y="11070"/>
                  <a:pt x="19026" y="10944"/>
                  <a:pt x="19186" y="10345"/>
                </a:cubicBezTo>
                <a:cubicBezTo>
                  <a:pt x="19212" y="10250"/>
                  <a:pt x="19253" y="10090"/>
                  <a:pt x="19279" y="9990"/>
                </a:cubicBezTo>
                <a:cubicBezTo>
                  <a:pt x="19305" y="9890"/>
                  <a:pt x="19336" y="9777"/>
                  <a:pt x="19347" y="9742"/>
                </a:cubicBezTo>
                <a:cubicBezTo>
                  <a:pt x="19357" y="9708"/>
                  <a:pt x="19380" y="9628"/>
                  <a:pt x="19396" y="9563"/>
                </a:cubicBezTo>
                <a:cubicBezTo>
                  <a:pt x="19412" y="9498"/>
                  <a:pt x="19444" y="9431"/>
                  <a:pt x="19464" y="9412"/>
                </a:cubicBezTo>
                <a:cubicBezTo>
                  <a:pt x="19490" y="9388"/>
                  <a:pt x="19501" y="9339"/>
                  <a:pt x="19501" y="9252"/>
                </a:cubicBezTo>
                <a:cubicBezTo>
                  <a:pt x="19501" y="9146"/>
                  <a:pt x="19507" y="9124"/>
                  <a:pt x="19550" y="9091"/>
                </a:cubicBezTo>
                <a:cubicBezTo>
                  <a:pt x="19603" y="9053"/>
                  <a:pt x="19618" y="8993"/>
                  <a:pt x="19581" y="8975"/>
                </a:cubicBezTo>
                <a:cubicBezTo>
                  <a:pt x="19549" y="8959"/>
                  <a:pt x="19593" y="8831"/>
                  <a:pt x="19649" y="8771"/>
                </a:cubicBezTo>
                <a:cubicBezTo>
                  <a:pt x="19693" y="8724"/>
                  <a:pt x="19697" y="8708"/>
                  <a:pt x="19674" y="8673"/>
                </a:cubicBezTo>
                <a:cubicBezTo>
                  <a:pt x="19652" y="8641"/>
                  <a:pt x="19651" y="8606"/>
                  <a:pt x="19680" y="8503"/>
                </a:cubicBezTo>
                <a:cubicBezTo>
                  <a:pt x="19700" y="8432"/>
                  <a:pt x="19753" y="8226"/>
                  <a:pt x="19797" y="8047"/>
                </a:cubicBezTo>
                <a:cubicBezTo>
                  <a:pt x="19842" y="7867"/>
                  <a:pt x="19925" y="7547"/>
                  <a:pt x="19983" y="7332"/>
                </a:cubicBezTo>
                <a:cubicBezTo>
                  <a:pt x="20041" y="7118"/>
                  <a:pt x="20107" y="6863"/>
                  <a:pt x="20131" y="6769"/>
                </a:cubicBezTo>
                <a:cubicBezTo>
                  <a:pt x="20154" y="6674"/>
                  <a:pt x="20186" y="6561"/>
                  <a:pt x="20199" y="6516"/>
                </a:cubicBezTo>
                <a:cubicBezTo>
                  <a:pt x="20211" y="6471"/>
                  <a:pt x="20246" y="6334"/>
                  <a:pt x="20279" y="6215"/>
                </a:cubicBezTo>
                <a:cubicBezTo>
                  <a:pt x="20312" y="6095"/>
                  <a:pt x="20358" y="5958"/>
                  <a:pt x="20378" y="5913"/>
                </a:cubicBezTo>
                <a:cubicBezTo>
                  <a:pt x="20397" y="5868"/>
                  <a:pt x="20450" y="5675"/>
                  <a:pt x="20501" y="5481"/>
                </a:cubicBezTo>
                <a:cubicBezTo>
                  <a:pt x="20590" y="5141"/>
                  <a:pt x="20693" y="4768"/>
                  <a:pt x="20859" y="4145"/>
                </a:cubicBezTo>
                <a:cubicBezTo>
                  <a:pt x="20902" y="3985"/>
                  <a:pt x="20960" y="3745"/>
                  <a:pt x="20995" y="3610"/>
                </a:cubicBezTo>
                <a:cubicBezTo>
                  <a:pt x="21030" y="3475"/>
                  <a:pt x="21075" y="3350"/>
                  <a:pt x="21094" y="3333"/>
                </a:cubicBezTo>
                <a:cubicBezTo>
                  <a:pt x="21115" y="3314"/>
                  <a:pt x="21127" y="3282"/>
                  <a:pt x="21119" y="3250"/>
                </a:cubicBezTo>
                <a:cubicBezTo>
                  <a:pt x="21107" y="3202"/>
                  <a:pt x="21218" y="2729"/>
                  <a:pt x="21341" y="2313"/>
                </a:cubicBezTo>
                <a:cubicBezTo>
                  <a:pt x="21373" y="2203"/>
                  <a:pt x="21431" y="2000"/>
                  <a:pt x="21471" y="1861"/>
                </a:cubicBezTo>
                <a:cubicBezTo>
                  <a:pt x="21510" y="1721"/>
                  <a:pt x="21556" y="1583"/>
                  <a:pt x="21570" y="1555"/>
                </a:cubicBezTo>
                <a:cubicBezTo>
                  <a:pt x="21587" y="1518"/>
                  <a:pt x="21582" y="1496"/>
                  <a:pt x="21563" y="1482"/>
                </a:cubicBezTo>
                <a:cubicBezTo>
                  <a:pt x="21545" y="1467"/>
                  <a:pt x="21545" y="1455"/>
                  <a:pt x="21563" y="1438"/>
                </a:cubicBezTo>
                <a:cubicBezTo>
                  <a:pt x="21577" y="1425"/>
                  <a:pt x="21584" y="1396"/>
                  <a:pt x="21576" y="1370"/>
                </a:cubicBezTo>
                <a:cubicBezTo>
                  <a:pt x="21551" y="1292"/>
                  <a:pt x="21375" y="1242"/>
                  <a:pt x="20847" y="1171"/>
                </a:cubicBezTo>
                <a:cubicBezTo>
                  <a:pt x="19964" y="1051"/>
                  <a:pt x="19474" y="981"/>
                  <a:pt x="19439" y="971"/>
                </a:cubicBezTo>
                <a:cubicBezTo>
                  <a:pt x="19420" y="966"/>
                  <a:pt x="19367" y="957"/>
                  <a:pt x="19316" y="952"/>
                </a:cubicBezTo>
                <a:cubicBezTo>
                  <a:pt x="19265" y="947"/>
                  <a:pt x="19044" y="920"/>
                  <a:pt x="18828" y="889"/>
                </a:cubicBezTo>
                <a:cubicBezTo>
                  <a:pt x="18613" y="858"/>
                  <a:pt x="18379" y="826"/>
                  <a:pt x="18303" y="816"/>
                </a:cubicBezTo>
                <a:cubicBezTo>
                  <a:pt x="18227" y="806"/>
                  <a:pt x="18095" y="786"/>
                  <a:pt x="18013" y="772"/>
                </a:cubicBezTo>
                <a:cubicBezTo>
                  <a:pt x="17827" y="742"/>
                  <a:pt x="17685" y="719"/>
                  <a:pt x="17346" y="670"/>
                </a:cubicBezTo>
                <a:cubicBezTo>
                  <a:pt x="16976" y="617"/>
                  <a:pt x="16722" y="579"/>
                  <a:pt x="16655" y="568"/>
                </a:cubicBezTo>
                <a:cubicBezTo>
                  <a:pt x="16623" y="563"/>
                  <a:pt x="16479" y="544"/>
                  <a:pt x="16340" y="524"/>
                </a:cubicBezTo>
                <a:cubicBezTo>
                  <a:pt x="16200" y="504"/>
                  <a:pt x="16069" y="485"/>
                  <a:pt x="16050" y="481"/>
                </a:cubicBezTo>
                <a:cubicBezTo>
                  <a:pt x="16031" y="476"/>
                  <a:pt x="15929" y="462"/>
                  <a:pt x="15821" y="447"/>
                </a:cubicBezTo>
                <a:cubicBezTo>
                  <a:pt x="15713" y="432"/>
                  <a:pt x="15540" y="404"/>
                  <a:pt x="15432" y="388"/>
                </a:cubicBezTo>
                <a:cubicBezTo>
                  <a:pt x="15324" y="373"/>
                  <a:pt x="15175" y="354"/>
                  <a:pt x="15099" y="345"/>
                </a:cubicBezTo>
                <a:cubicBezTo>
                  <a:pt x="15023" y="335"/>
                  <a:pt x="14891" y="315"/>
                  <a:pt x="14808" y="301"/>
                </a:cubicBezTo>
                <a:cubicBezTo>
                  <a:pt x="14524" y="253"/>
                  <a:pt x="14406" y="231"/>
                  <a:pt x="14222" y="204"/>
                </a:cubicBezTo>
                <a:cubicBezTo>
                  <a:pt x="14120" y="189"/>
                  <a:pt x="13959" y="165"/>
                  <a:pt x="13864" y="150"/>
                </a:cubicBezTo>
                <a:cubicBezTo>
                  <a:pt x="13618" y="113"/>
                  <a:pt x="13602" y="112"/>
                  <a:pt x="13320" y="82"/>
                </a:cubicBezTo>
                <a:cubicBezTo>
                  <a:pt x="13181" y="67"/>
                  <a:pt x="12981" y="50"/>
                  <a:pt x="12876" y="43"/>
                </a:cubicBezTo>
                <a:cubicBezTo>
                  <a:pt x="12771" y="36"/>
                  <a:pt x="12679" y="23"/>
                  <a:pt x="12672" y="14"/>
                </a:cubicBezTo>
                <a:cubicBezTo>
                  <a:pt x="12664" y="3"/>
                  <a:pt x="12594" y="-1"/>
                  <a:pt x="12524" y="0"/>
                </a:cubicBezTo>
                <a:close/>
                <a:moveTo>
                  <a:pt x="18229" y="14164"/>
                </a:moveTo>
                <a:cubicBezTo>
                  <a:pt x="18253" y="14164"/>
                  <a:pt x="18275" y="14235"/>
                  <a:pt x="18309" y="14369"/>
                </a:cubicBezTo>
                <a:cubicBezTo>
                  <a:pt x="18472" y="15008"/>
                  <a:pt x="18506" y="15750"/>
                  <a:pt x="18396" y="16322"/>
                </a:cubicBezTo>
                <a:cubicBezTo>
                  <a:pt x="18224" y="17215"/>
                  <a:pt x="17751" y="18148"/>
                  <a:pt x="17031" y="19019"/>
                </a:cubicBezTo>
                <a:cubicBezTo>
                  <a:pt x="16173" y="20058"/>
                  <a:pt x="15107" y="20749"/>
                  <a:pt x="13944" y="21026"/>
                </a:cubicBezTo>
                <a:cubicBezTo>
                  <a:pt x="13628" y="21101"/>
                  <a:pt x="13434" y="21135"/>
                  <a:pt x="13154" y="21157"/>
                </a:cubicBezTo>
                <a:cubicBezTo>
                  <a:pt x="12407" y="21217"/>
                  <a:pt x="11672" y="21119"/>
                  <a:pt x="10937" y="20861"/>
                </a:cubicBezTo>
                <a:cubicBezTo>
                  <a:pt x="10374" y="20662"/>
                  <a:pt x="9953" y="20444"/>
                  <a:pt x="9573" y="20151"/>
                </a:cubicBezTo>
                <a:cubicBezTo>
                  <a:pt x="9365" y="19991"/>
                  <a:pt x="9073" y="19716"/>
                  <a:pt x="9004" y="19612"/>
                </a:cubicBezTo>
                <a:cubicBezTo>
                  <a:pt x="8970" y="19559"/>
                  <a:pt x="8975" y="19552"/>
                  <a:pt x="9048" y="19505"/>
                </a:cubicBezTo>
                <a:cubicBezTo>
                  <a:pt x="9122" y="19457"/>
                  <a:pt x="9122" y="19460"/>
                  <a:pt x="9085" y="19403"/>
                </a:cubicBezTo>
                <a:cubicBezTo>
                  <a:pt x="9064" y="19371"/>
                  <a:pt x="9037" y="19305"/>
                  <a:pt x="9029" y="19257"/>
                </a:cubicBezTo>
                <a:cubicBezTo>
                  <a:pt x="9021" y="19209"/>
                  <a:pt x="9005" y="19163"/>
                  <a:pt x="8992" y="19150"/>
                </a:cubicBezTo>
                <a:cubicBezTo>
                  <a:pt x="8979" y="19137"/>
                  <a:pt x="8978" y="19088"/>
                  <a:pt x="8986" y="19043"/>
                </a:cubicBezTo>
                <a:cubicBezTo>
                  <a:pt x="8994" y="18999"/>
                  <a:pt x="8987" y="18940"/>
                  <a:pt x="8974" y="18912"/>
                </a:cubicBezTo>
                <a:cubicBezTo>
                  <a:pt x="8956" y="18875"/>
                  <a:pt x="8959" y="18846"/>
                  <a:pt x="8980" y="18795"/>
                </a:cubicBezTo>
                <a:cubicBezTo>
                  <a:pt x="9003" y="18739"/>
                  <a:pt x="9003" y="18718"/>
                  <a:pt x="8980" y="18688"/>
                </a:cubicBezTo>
                <a:cubicBezTo>
                  <a:pt x="8954" y="18657"/>
                  <a:pt x="8959" y="18643"/>
                  <a:pt x="9011" y="18601"/>
                </a:cubicBezTo>
                <a:cubicBezTo>
                  <a:pt x="9049" y="18570"/>
                  <a:pt x="9072" y="18531"/>
                  <a:pt x="9072" y="18494"/>
                </a:cubicBezTo>
                <a:cubicBezTo>
                  <a:pt x="9072" y="18459"/>
                  <a:pt x="9093" y="18418"/>
                  <a:pt x="9128" y="18387"/>
                </a:cubicBezTo>
                <a:cubicBezTo>
                  <a:pt x="9181" y="18340"/>
                  <a:pt x="9316" y="18033"/>
                  <a:pt x="9356" y="17872"/>
                </a:cubicBezTo>
                <a:cubicBezTo>
                  <a:pt x="9365" y="17837"/>
                  <a:pt x="9387" y="17802"/>
                  <a:pt x="9400" y="17790"/>
                </a:cubicBezTo>
                <a:cubicBezTo>
                  <a:pt x="9412" y="17777"/>
                  <a:pt x="9414" y="17743"/>
                  <a:pt x="9406" y="17717"/>
                </a:cubicBezTo>
                <a:cubicBezTo>
                  <a:pt x="9396" y="17686"/>
                  <a:pt x="9401" y="17652"/>
                  <a:pt x="9424" y="17624"/>
                </a:cubicBezTo>
                <a:cubicBezTo>
                  <a:pt x="9450" y="17594"/>
                  <a:pt x="9460" y="17562"/>
                  <a:pt x="9449" y="17517"/>
                </a:cubicBezTo>
                <a:cubicBezTo>
                  <a:pt x="9438" y="17469"/>
                  <a:pt x="9442" y="17448"/>
                  <a:pt x="9474" y="17420"/>
                </a:cubicBezTo>
                <a:cubicBezTo>
                  <a:pt x="9505" y="17393"/>
                  <a:pt x="9510" y="17375"/>
                  <a:pt x="9492" y="17352"/>
                </a:cubicBezTo>
                <a:cubicBezTo>
                  <a:pt x="9475" y="17330"/>
                  <a:pt x="9500" y="17190"/>
                  <a:pt x="9573" y="16857"/>
                </a:cubicBezTo>
                <a:cubicBezTo>
                  <a:pt x="9628" y="16602"/>
                  <a:pt x="9680" y="16388"/>
                  <a:pt x="9690" y="16380"/>
                </a:cubicBezTo>
                <a:cubicBezTo>
                  <a:pt x="9700" y="16372"/>
                  <a:pt x="9799" y="16393"/>
                  <a:pt x="9912" y="16424"/>
                </a:cubicBezTo>
                <a:cubicBezTo>
                  <a:pt x="11016" y="16727"/>
                  <a:pt x="12132" y="16949"/>
                  <a:pt x="13308" y="17104"/>
                </a:cubicBezTo>
                <a:cubicBezTo>
                  <a:pt x="14158" y="17216"/>
                  <a:pt x="15239" y="17308"/>
                  <a:pt x="15951" y="17328"/>
                </a:cubicBezTo>
                <a:cubicBezTo>
                  <a:pt x="16432" y="17341"/>
                  <a:pt x="16560" y="17334"/>
                  <a:pt x="16871" y="17274"/>
                </a:cubicBezTo>
                <a:cubicBezTo>
                  <a:pt x="17044" y="17241"/>
                  <a:pt x="17092" y="17223"/>
                  <a:pt x="17149" y="17172"/>
                </a:cubicBezTo>
                <a:cubicBezTo>
                  <a:pt x="17192" y="17134"/>
                  <a:pt x="17234" y="17109"/>
                  <a:pt x="17272" y="17109"/>
                </a:cubicBezTo>
                <a:cubicBezTo>
                  <a:pt x="17407" y="17109"/>
                  <a:pt x="17438" y="17053"/>
                  <a:pt x="17575" y="16531"/>
                </a:cubicBezTo>
                <a:cubicBezTo>
                  <a:pt x="17638" y="16286"/>
                  <a:pt x="17710" y="16013"/>
                  <a:pt x="17735" y="15924"/>
                </a:cubicBezTo>
                <a:cubicBezTo>
                  <a:pt x="17760" y="15834"/>
                  <a:pt x="17814" y="15636"/>
                  <a:pt x="17853" y="15486"/>
                </a:cubicBezTo>
                <a:cubicBezTo>
                  <a:pt x="17891" y="15336"/>
                  <a:pt x="17939" y="15144"/>
                  <a:pt x="17964" y="15054"/>
                </a:cubicBezTo>
                <a:cubicBezTo>
                  <a:pt x="17988" y="14964"/>
                  <a:pt x="18047" y="14742"/>
                  <a:pt x="18093" y="14563"/>
                </a:cubicBezTo>
                <a:cubicBezTo>
                  <a:pt x="18164" y="14288"/>
                  <a:pt x="18198" y="14166"/>
                  <a:pt x="18229" y="14164"/>
                </a:cubicBezTo>
                <a:close/>
              </a:path>
            </a:pathLst>
          </a:custGeom>
          <a:ln w="12700">
            <a:solidFill>
              <a:srgbClr val="DDDDDD"/>
            </a:solidFill>
            <a:miter lim="400000"/>
          </a:ln>
        </p:spPr>
      </p:pic>
      <p:pic>
        <p:nvPicPr>
          <p:cNvPr id="182" name="Image" descr="Image"/>
          <p:cNvPicPr>
            <a:picLocks noChangeAspect="1"/>
          </p:cNvPicPr>
          <p:nvPr/>
        </p:nvPicPr>
        <p:blipFill>
          <a:blip r:embed="rId7">
            <a:extLst/>
          </a:blip>
          <a:srcRect l="35348" t="6805" r="40702" b="7825"/>
          <a:stretch>
            <a:fillRect/>
          </a:stretch>
        </p:blipFill>
        <p:spPr>
          <a:xfrm>
            <a:off x="5510703" y="2073550"/>
            <a:ext cx="762046" cy="1528240"/>
          </a:xfrm>
          <a:custGeom>
            <a:avLst/>
            <a:gdLst/>
            <a:ahLst/>
            <a:cxnLst>
              <a:cxn ang="0">
                <a:pos x="wd2" y="hd2"/>
              </a:cxn>
              <a:cxn ang="5400000">
                <a:pos x="wd2" y="hd2"/>
              </a:cxn>
              <a:cxn ang="10800000">
                <a:pos x="wd2" y="hd2"/>
              </a:cxn>
              <a:cxn ang="16200000">
                <a:pos x="wd2" y="hd2"/>
              </a:cxn>
            </a:cxnLst>
            <a:rect l="0" t="0" r="r" b="b"/>
            <a:pathLst>
              <a:path w="21571" h="21598" fill="norm" stroke="1" extrusionOk="0">
                <a:moveTo>
                  <a:pt x="3399" y="4"/>
                </a:moveTo>
                <a:cubicBezTo>
                  <a:pt x="3207" y="8"/>
                  <a:pt x="2993" y="14"/>
                  <a:pt x="2804" y="26"/>
                </a:cubicBezTo>
                <a:cubicBezTo>
                  <a:pt x="1491" y="112"/>
                  <a:pt x="630" y="439"/>
                  <a:pt x="265" y="985"/>
                </a:cubicBezTo>
                <a:cubicBezTo>
                  <a:pt x="125" y="1194"/>
                  <a:pt x="103" y="1313"/>
                  <a:pt x="74" y="2180"/>
                </a:cubicBezTo>
                <a:cubicBezTo>
                  <a:pt x="56" y="2709"/>
                  <a:pt x="22" y="3310"/>
                  <a:pt x="6" y="3515"/>
                </a:cubicBezTo>
                <a:cubicBezTo>
                  <a:pt x="-12" y="3752"/>
                  <a:pt x="11" y="3915"/>
                  <a:pt x="63" y="3964"/>
                </a:cubicBezTo>
                <a:cubicBezTo>
                  <a:pt x="117" y="4015"/>
                  <a:pt x="137" y="4157"/>
                  <a:pt x="108" y="4407"/>
                </a:cubicBezTo>
                <a:cubicBezTo>
                  <a:pt x="16" y="5195"/>
                  <a:pt x="-12" y="6310"/>
                  <a:pt x="63" y="6347"/>
                </a:cubicBezTo>
                <a:cubicBezTo>
                  <a:pt x="158" y="6395"/>
                  <a:pt x="157" y="6771"/>
                  <a:pt x="63" y="6819"/>
                </a:cubicBezTo>
                <a:cubicBezTo>
                  <a:pt x="15" y="6843"/>
                  <a:pt x="12" y="7288"/>
                  <a:pt x="63" y="8170"/>
                </a:cubicBezTo>
                <a:cubicBezTo>
                  <a:pt x="104" y="8894"/>
                  <a:pt x="167" y="11936"/>
                  <a:pt x="197" y="14935"/>
                </a:cubicBezTo>
                <a:cubicBezTo>
                  <a:pt x="252" y="20314"/>
                  <a:pt x="254" y="20392"/>
                  <a:pt x="400" y="20611"/>
                </a:cubicBezTo>
                <a:cubicBezTo>
                  <a:pt x="704" y="21068"/>
                  <a:pt x="1206" y="21356"/>
                  <a:pt x="2040" y="21553"/>
                </a:cubicBezTo>
                <a:cubicBezTo>
                  <a:pt x="2108" y="21569"/>
                  <a:pt x="2159" y="21584"/>
                  <a:pt x="2208" y="21598"/>
                </a:cubicBezTo>
                <a:lnTo>
                  <a:pt x="18465" y="21598"/>
                </a:lnTo>
                <a:cubicBezTo>
                  <a:pt x="18437" y="21564"/>
                  <a:pt x="18590" y="21529"/>
                  <a:pt x="19004" y="21486"/>
                </a:cubicBezTo>
                <a:cubicBezTo>
                  <a:pt x="19936" y="21389"/>
                  <a:pt x="20773" y="21111"/>
                  <a:pt x="21139" y="20773"/>
                </a:cubicBezTo>
                <a:cubicBezTo>
                  <a:pt x="21588" y="20359"/>
                  <a:pt x="21584" y="20363"/>
                  <a:pt x="21565" y="18289"/>
                </a:cubicBezTo>
                <a:cubicBezTo>
                  <a:pt x="21541" y="15572"/>
                  <a:pt x="21399" y="11488"/>
                  <a:pt x="21330" y="11446"/>
                </a:cubicBezTo>
                <a:cubicBezTo>
                  <a:pt x="21272" y="11411"/>
                  <a:pt x="21229" y="9986"/>
                  <a:pt x="21150" y="5568"/>
                </a:cubicBezTo>
                <a:cubicBezTo>
                  <a:pt x="21102" y="2892"/>
                  <a:pt x="21052" y="1841"/>
                  <a:pt x="20970" y="1625"/>
                </a:cubicBezTo>
                <a:cubicBezTo>
                  <a:pt x="20890" y="1415"/>
                  <a:pt x="20557" y="1033"/>
                  <a:pt x="20296" y="862"/>
                </a:cubicBezTo>
                <a:cubicBezTo>
                  <a:pt x="19907" y="608"/>
                  <a:pt x="19104" y="419"/>
                  <a:pt x="18420" y="419"/>
                </a:cubicBezTo>
                <a:cubicBezTo>
                  <a:pt x="18261" y="419"/>
                  <a:pt x="18105" y="404"/>
                  <a:pt x="18083" y="385"/>
                </a:cubicBezTo>
                <a:cubicBezTo>
                  <a:pt x="18060" y="367"/>
                  <a:pt x="17993" y="347"/>
                  <a:pt x="17925" y="346"/>
                </a:cubicBezTo>
                <a:cubicBezTo>
                  <a:pt x="17858" y="345"/>
                  <a:pt x="17242" y="332"/>
                  <a:pt x="16555" y="312"/>
                </a:cubicBezTo>
                <a:cubicBezTo>
                  <a:pt x="15868" y="293"/>
                  <a:pt x="14216" y="253"/>
                  <a:pt x="12881" y="223"/>
                </a:cubicBezTo>
                <a:cubicBezTo>
                  <a:pt x="11547" y="192"/>
                  <a:pt x="9827" y="153"/>
                  <a:pt x="9061" y="133"/>
                </a:cubicBezTo>
                <a:cubicBezTo>
                  <a:pt x="8296" y="113"/>
                  <a:pt x="6892" y="79"/>
                  <a:pt x="5950" y="60"/>
                </a:cubicBezTo>
                <a:cubicBezTo>
                  <a:pt x="5007" y="41"/>
                  <a:pt x="4066" y="15"/>
                  <a:pt x="3860" y="4"/>
                </a:cubicBezTo>
                <a:cubicBezTo>
                  <a:pt x="3757" y="-2"/>
                  <a:pt x="3592" y="0"/>
                  <a:pt x="3399" y="4"/>
                </a:cubicBezTo>
                <a:close/>
              </a:path>
            </a:pathLst>
          </a:custGeom>
          <a:ln w="12700">
            <a:solidFill>
              <a:srgbClr val="DDDDDD"/>
            </a:solidFill>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84"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Promotion</a:t>
            </a:r>
          </a:p>
        </p:txBody>
      </p:sp>
      <p:sp>
        <p:nvSpPr>
          <p:cNvPr id="185" name="Google Shape;145;p26"/>
          <p:cNvSpPr txBox="1"/>
          <p:nvPr>
            <p:ph type="body" idx="1"/>
          </p:nvPr>
        </p:nvSpPr>
        <p:spPr>
          <a:xfrm>
            <a:off x="0" y="453417"/>
            <a:ext cx="8936501" cy="4768507"/>
          </a:xfrm>
          <a:prstGeom prst="rect">
            <a:avLst/>
          </a:prstGeom>
        </p:spPr>
        <p:txBody>
          <a:bodyPr/>
          <a:lstStyle/>
          <a:p>
            <a:pPr marL="0" indent="0" defTabSz="768095">
              <a:lnSpc>
                <a:spcPct val="100000"/>
              </a:lnSpc>
              <a:buSzTx/>
              <a:buNone/>
              <a:defRPr sz="1512">
                <a:solidFill>
                  <a:srgbClr val="000000"/>
                </a:solidFill>
              </a:defRPr>
            </a:pPr>
            <a:r>
              <a:rPr b="1"/>
              <a:t>Experience The People Who Changed Your World</a:t>
            </a:r>
            <a:br/>
            <a:r>
              <a:t>These are the people who changed your world and you don’t even know their names!  In these 13 episodes, The Digital Discoverers will feature more than a dozen astonishing people who changed the world as we know it.  </a:t>
            </a:r>
          </a:p>
          <a:p>
            <a:pPr marL="0" indent="0" defTabSz="768095">
              <a:lnSpc>
                <a:spcPct val="100000"/>
              </a:lnSpc>
              <a:buSzTx/>
              <a:buNone/>
              <a:defRPr sz="1512">
                <a:solidFill>
                  <a:srgbClr val="000000"/>
                </a:solidFill>
              </a:defRPr>
            </a:pPr>
          </a:p>
          <a:p>
            <a:pPr marL="0" indent="0" defTabSz="768095">
              <a:lnSpc>
                <a:spcPct val="100000"/>
              </a:lnSpc>
              <a:buSzTx/>
              <a:buNone/>
              <a:defRPr sz="1512">
                <a:solidFill>
                  <a:srgbClr val="000000"/>
                </a:solidFill>
              </a:defRPr>
            </a:pPr>
            <a:r>
              <a:t>Visionaries who happened to be in the right place at some very interesting and pivotal times in history.  Each playing a part in history by having their own personal moments of inspiration when it was needed the most.  They change the world into a better place!  They each put their own “dent” in the universe!</a:t>
            </a:r>
          </a:p>
          <a:p>
            <a:pPr marL="0" indent="0" defTabSz="768095">
              <a:lnSpc>
                <a:spcPct val="100000"/>
              </a:lnSpc>
              <a:buSzTx/>
              <a:buNone/>
              <a:defRPr sz="1512">
                <a:solidFill>
                  <a:srgbClr val="000000"/>
                </a:solidFill>
              </a:defRPr>
            </a:pPr>
          </a:p>
          <a:p>
            <a:pPr marL="0" indent="0" defTabSz="768095">
              <a:lnSpc>
                <a:spcPct val="100000"/>
              </a:lnSpc>
              <a:buSzTx/>
              <a:buNone/>
              <a:defRPr sz="1512">
                <a:solidFill>
                  <a:srgbClr val="000000"/>
                </a:solidFill>
              </a:defRPr>
            </a:pPr>
            <a:r>
              <a:rPr b="1"/>
              <a:t>Share This Journey Of Discovery </a:t>
            </a:r>
            <a:br/>
            <a:r>
              <a:t>Share the life experiences of Vint Cerf “Father of the Internet”, Gary Thuerk “Father Spam” who sent the world’s 1st SPAM message,  Dr. Thomas Furness, Father of Virtual Reality, Nathan Schulhof, Inventor of the “MP3 Player”, Lon Safko, inventor of “The First Computer To Save A Human Life” and others, as we discuss how it all got started and how it all ended up in the smartphone in your hip pocket!  </a:t>
            </a:r>
          </a:p>
          <a:p>
            <a:pPr marL="0" indent="0" defTabSz="768095">
              <a:lnSpc>
                <a:spcPct val="100000"/>
              </a:lnSpc>
              <a:buSzTx/>
              <a:buNone/>
              <a:defRPr sz="1512">
                <a:solidFill>
                  <a:srgbClr val="000000"/>
                </a:solidFill>
              </a:defRPr>
            </a:pPr>
          </a:p>
          <a:p>
            <a:pPr marL="0" indent="0" defTabSz="768095">
              <a:lnSpc>
                <a:spcPct val="100000"/>
              </a:lnSpc>
              <a:buSzTx/>
              <a:buNone/>
              <a:defRPr sz="1512">
                <a:solidFill>
                  <a:srgbClr val="000000"/>
                </a:solidFill>
              </a:defRPr>
            </a:pPr>
            <a:r>
              <a:t>Can Vint connect inter-planetary rovers to the Internet?  What is the future of email marketing and digital communication?  How is AI, AR, VR, and IoT affecting your life into the future?  What is the next innovation on the horizon that will change all our lives forever?  Watch and find out!</a:t>
            </a:r>
          </a:p>
          <a:p>
            <a:pPr marL="0" indent="0" defTabSz="768095">
              <a:lnSpc>
                <a:spcPct val="100000"/>
              </a:lnSpc>
              <a:buSzTx/>
              <a:buNone/>
              <a:defRPr sz="1512">
                <a:solidFill>
                  <a:srgbClr val="000000"/>
                </a:solidFill>
              </a:defRPr>
            </a:pPr>
            <a:r>
              <a:t>Lon Safko is your host for the most amazing journey of your life!</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87" name="Google Shape;144;p26"/>
          <p:cNvSpPr txBox="1"/>
          <p:nvPr>
            <p:ph type="title"/>
          </p:nvPr>
        </p:nvSpPr>
        <p:spPr>
          <a:xfrm>
            <a:off x="0" y="-6"/>
            <a:ext cx="5486400" cy="548700"/>
          </a:xfrm>
          <a:prstGeom prst="rect">
            <a:avLst/>
          </a:prstGeom>
        </p:spPr>
        <p:txBody>
          <a:bodyPr/>
          <a:lstStyle>
            <a:lvl1pPr defTabSz="521208">
              <a:defRPr sz="1596">
                <a:solidFill>
                  <a:srgbClr val="0000FF"/>
                </a:solidFill>
              </a:defRPr>
            </a:lvl1pPr>
          </a:lstStyle>
          <a:p>
            <a:pPr/>
            <a:r>
              <a:t>Alternative Structure - Considerations &amp; Discussion Points</a:t>
            </a:r>
          </a:p>
        </p:txBody>
      </p:sp>
      <p:sp>
        <p:nvSpPr>
          <p:cNvPr id="188" name="Google Shape;145;p26"/>
          <p:cNvSpPr txBox="1"/>
          <p:nvPr>
            <p:ph type="body" idx="1"/>
          </p:nvPr>
        </p:nvSpPr>
        <p:spPr>
          <a:xfrm>
            <a:off x="0" y="453417"/>
            <a:ext cx="8936501" cy="4768507"/>
          </a:xfrm>
          <a:prstGeom prst="rect">
            <a:avLst/>
          </a:prstGeom>
        </p:spPr>
        <p:txBody>
          <a:bodyPr/>
          <a:lstStyle/>
          <a:p>
            <a:pPr marL="0" indent="0" defTabSz="530351">
              <a:lnSpc>
                <a:spcPct val="100000"/>
              </a:lnSpc>
              <a:buSzTx/>
              <a:buNone/>
              <a:defRPr b="1" sz="1160">
                <a:solidFill>
                  <a:srgbClr val="000000"/>
                </a:solidFill>
              </a:defRPr>
            </a:pPr>
            <a:r>
              <a:t>Netflix The Toys That Made Us / High Point / The Bit Man - “Star Wars" episode.  </a:t>
            </a:r>
            <a:r>
              <a:rPr u="sng">
                <a:solidFill>
                  <a:srgbClr val="0000EE"/>
                </a:solidFill>
                <a:uFill>
                  <a:solidFill>
                    <a:srgbClr val="0000EE"/>
                  </a:solidFill>
                </a:uFill>
                <a:hlinkClick r:id="rId2" invalidUrl="" action="" tgtFrame="" tooltip="" history="1" highlightClick="0" endSnd="0"/>
              </a:rPr>
              <a:t>https://bit.ly/3AmjA0H</a:t>
            </a:r>
          </a:p>
          <a:p>
            <a:pPr marL="0" indent="0" defTabSz="530351">
              <a:lnSpc>
                <a:spcPct val="100000"/>
              </a:lnSpc>
              <a:buSzTx/>
              <a:buNone/>
              <a:defRPr b="1" sz="1160">
                <a:solidFill>
                  <a:srgbClr val="000000"/>
                </a:solidFill>
              </a:defRPr>
            </a:pPr>
          </a:p>
          <a:p>
            <a:pPr marL="0" indent="0" defTabSz="530351">
              <a:lnSpc>
                <a:spcPct val="100000"/>
              </a:lnSpc>
              <a:buSzTx/>
              <a:buNone/>
              <a:defRPr sz="1160">
                <a:solidFill>
                  <a:srgbClr val="000000"/>
                </a:solidFill>
              </a:defRPr>
            </a:pPr>
            <a:r>
              <a:t>While we are not Barbie or Star Wars; however, we do have a strong nostalgic component.</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Daughter is on the counter with early Mac in 1988 with the learning software I developed: “Cat, C… A… T…, Cat, Meow!” and my daughter at 3 saying it faster trying to beat the computer and giggling.  And…</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My 21 year old granddaughter getting her first rattle, my old cell phone.  Then her pretending to be talking on the phone like me.</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The demographic is Z-Millennials to Baby Boomers and everyone in between.  Boomers are nostalgic for their first college T.I. calculator and Commodore 64’s, and the Millennials grew up on all this technology.</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All of what the Digital Discoverers had created, fueled the Millennial’s childhood, the Boomer’s college years, and first jobs.  All that technology is in the ass-pockets of everyone today.</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e.g.: Tool Tips.  I created that on March 6th, 1987.  Not to make it easier for everyone to use the computer, but to make it possible for the disabled to learn when someone completely paralyzed or without arms, could see what that button does, when they can’t hold a User’s Guide.</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Just like “curb cuts” that were required by the Americans with Disabilities Act to provide curb cut ramps on all sidewalks, mom’s with strollers, elderly with walkers, kids with roller skates, teenagers with skateboards, and I, too lazy to pick my foot up the 6” to clear the curb use them.</a:t>
            </a:r>
          </a:p>
          <a:p>
            <a:pPr marL="0" indent="0" defTabSz="530351">
              <a:lnSpc>
                <a:spcPct val="100000"/>
              </a:lnSpc>
              <a:buSzTx/>
              <a:buNone/>
              <a:defRPr sz="1160">
                <a:solidFill>
                  <a:srgbClr val="000000"/>
                </a:solidFill>
              </a:defRPr>
            </a:pPr>
          </a:p>
          <a:p>
            <a:pPr marL="0" indent="0" defTabSz="530351">
              <a:lnSpc>
                <a:spcPct val="100000"/>
              </a:lnSpc>
              <a:buSzTx/>
              <a:buNone/>
              <a:defRPr sz="1160">
                <a:solidFill>
                  <a:srgbClr val="000000"/>
                </a:solidFill>
              </a:defRPr>
            </a:pPr>
            <a:r>
              <a:t>I had no idea that in 1978 when I taught my Timex-Sinclair computer to speak that it would ever be more than, fun.  Or in 1985 when I got an Apple // to listen and understand my voice, or that those two technologies would become integral to 5.22 billion smartphones worldwide.  Or, that someday, able bodied persons would use home automation, when severely disabled required environmental assistance.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190" name="Google Shape;144;p26"/>
          <p:cNvSpPr txBox="1"/>
          <p:nvPr>
            <p:ph type="title"/>
          </p:nvPr>
        </p:nvSpPr>
        <p:spPr>
          <a:xfrm>
            <a:off x="0" y="-6"/>
            <a:ext cx="5486400" cy="548700"/>
          </a:xfrm>
          <a:prstGeom prst="rect">
            <a:avLst/>
          </a:prstGeom>
        </p:spPr>
        <p:txBody>
          <a:bodyPr/>
          <a:lstStyle>
            <a:lvl1pPr defTabSz="521208">
              <a:defRPr sz="1596">
                <a:solidFill>
                  <a:srgbClr val="0000FF"/>
                </a:solidFill>
              </a:defRPr>
            </a:lvl1pPr>
          </a:lstStyle>
          <a:p>
            <a:pPr/>
            <a:r>
              <a:t>Alternative Structure - Considerations &amp; Discussion Points</a:t>
            </a:r>
          </a:p>
        </p:txBody>
      </p:sp>
      <p:sp>
        <p:nvSpPr>
          <p:cNvPr id="191" name="Google Shape;145;p26"/>
          <p:cNvSpPr txBox="1"/>
          <p:nvPr>
            <p:ph type="body" idx="1"/>
          </p:nvPr>
        </p:nvSpPr>
        <p:spPr>
          <a:xfrm>
            <a:off x="0" y="453417"/>
            <a:ext cx="5784092" cy="4768507"/>
          </a:xfrm>
          <a:prstGeom prst="rect">
            <a:avLst/>
          </a:prstGeom>
        </p:spPr>
        <p:txBody>
          <a:bodyPr/>
          <a:lstStyle/>
          <a:p>
            <a:pPr marL="0" indent="0">
              <a:lnSpc>
                <a:spcPct val="100000"/>
              </a:lnSpc>
              <a:buSzTx/>
              <a:buNone/>
              <a:defRPr b="1" sz="1700">
                <a:solidFill>
                  <a:srgbClr val="000000"/>
                </a:solidFill>
              </a:defRPr>
            </a:pPr>
            <a:r>
              <a:t>Tech &amp; Team</a:t>
            </a:r>
            <a:br>
              <a:rPr b="0"/>
            </a:br>
            <a:r>
              <a:rPr b="0"/>
              <a:t>If we spent the entire episode on one discoverer, it would be too flat and boring.  By starting with the founder and expanding to include the stories of the #2’s, 3’s, and 4’s of the organization gives the show a multi-dimension depth.</a:t>
            </a:r>
            <a:endParaRPr b="0"/>
          </a:p>
          <a:p>
            <a:pPr marL="0" indent="0">
              <a:lnSpc>
                <a:spcPct val="100000"/>
              </a:lnSpc>
              <a:buSzTx/>
              <a:buNone/>
              <a:defRPr b="1" sz="1700">
                <a:solidFill>
                  <a:srgbClr val="000000"/>
                </a:solidFill>
              </a:defRPr>
            </a:pPr>
            <a:endParaRPr b="0"/>
          </a:p>
          <a:p>
            <a:pPr marL="0" indent="0">
              <a:lnSpc>
                <a:spcPct val="100000"/>
              </a:lnSpc>
              <a:buSzTx/>
              <a:buNone/>
              <a:defRPr sz="1700">
                <a:solidFill>
                  <a:srgbClr val="000000"/>
                </a:solidFill>
              </a:defRPr>
            </a:pPr>
            <a:r>
              <a:t>e.g.: The story about Steve Jobs is great, but without the Steve Wozniak component, the story of Apple is incomplete.</a:t>
            </a:r>
          </a:p>
          <a:p>
            <a:pPr marL="0" indent="0">
              <a:lnSpc>
                <a:spcPct val="100000"/>
              </a:lnSpc>
              <a:buSzTx/>
              <a:buNone/>
              <a:defRPr sz="1700">
                <a:solidFill>
                  <a:srgbClr val="000000"/>
                </a:solidFill>
              </a:defRPr>
            </a:pPr>
          </a:p>
          <a:p>
            <a:pPr marL="0" indent="0">
              <a:lnSpc>
                <a:spcPct val="100000"/>
              </a:lnSpc>
              <a:buSzTx/>
              <a:buNone/>
              <a:defRPr sz="1700">
                <a:solidFill>
                  <a:srgbClr val="000000"/>
                </a:solidFill>
              </a:defRPr>
            </a:pPr>
            <a:r>
              <a:t>And, when I speak with Vint Cerf and call him the “Father of the Internet”, he constantly corrects and reminds me, that he was part of a team.  While he may have invented “http://.www.” there were others developing information packets, handshaking, and relays.</a:t>
            </a:r>
          </a:p>
        </p:txBody>
      </p:sp>
      <p:grpSp>
        <p:nvGrpSpPr>
          <p:cNvPr id="194" name="1986 SoftVoice System 2_1.jpeg"/>
          <p:cNvGrpSpPr/>
          <p:nvPr/>
        </p:nvGrpSpPr>
        <p:grpSpPr>
          <a:xfrm>
            <a:off x="5821622" y="523443"/>
            <a:ext cx="2057401" cy="1535114"/>
            <a:chOff x="0" y="0"/>
            <a:chExt cx="2057400" cy="1535112"/>
          </a:xfrm>
        </p:grpSpPr>
        <p:pic>
          <p:nvPicPr>
            <p:cNvPr id="193" name="1986 SoftVoice System 2_1.jpeg" descr="1986 SoftVoice System 2_1.jpeg"/>
            <p:cNvPicPr>
              <a:picLocks noChangeAspect="1"/>
            </p:cNvPicPr>
            <p:nvPr/>
          </p:nvPicPr>
          <p:blipFill>
            <a:blip r:embed="rId2">
              <a:extLst/>
            </a:blip>
            <a:stretch>
              <a:fillRect/>
            </a:stretch>
          </p:blipFill>
          <p:spPr>
            <a:xfrm>
              <a:off x="76200" y="76200"/>
              <a:ext cx="1905000" cy="1357313"/>
            </a:xfrm>
            <a:prstGeom prst="rect">
              <a:avLst/>
            </a:prstGeom>
            <a:ln>
              <a:noFill/>
            </a:ln>
            <a:effectLst/>
          </p:spPr>
        </p:pic>
        <p:pic>
          <p:nvPicPr>
            <p:cNvPr id="192" name="1986 SoftVoice System 2_1.jpeg" descr="1986 SoftVoice System 2_1.jpeg"/>
            <p:cNvPicPr>
              <a:picLocks noChangeAspect="0"/>
            </p:cNvPicPr>
            <p:nvPr/>
          </p:nvPicPr>
          <p:blipFill>
            <a:blip r:embed="rId3">
              <a:extLst/>
            </a:blip>
            <a:stretch>
              <a:fillRect/>
            </a:stretch>
          </p:blipFill>
          <p:spPr>
            <a:xfrm>
              <a:off x="0" y="0"/>
              <a:ext cx="2057400" cy="1535113"/>
            </a:xfrm>
            <a:prstGeom prst="rect">
              <a:avLst/>
            </a:prstGeom>
            <a:effectLst/>
          </p:spPr>
        </p:pic>
      </p:grpSp>
      <p:grpSp>
        <p:nvGrpSpPr>
          <p:cNvPr id="197" name="Lon Safko With The Original SoftVoice System.jpeg"/>
          <p:cNvGrpSpPr/>
          <p:nvPr/>
        </p:nvGrpSpPr>
        <p:grpSpPr>
          <a:xfrm>
            <a:off x="7047025" y="1655967"/>
            <a:ext cx="2057401" cy="1457961"/>
            <a:chOff x="0" y="0"/>
            <a:chExt cx="2057400" cy="1457959"/>
          </a:xfrm>
        </p:grpSpPr>
        <p:pic>
          <p:nvPicPr>
            <p:cNvPr id="196" name="Lon Safko With The Original SoftVoice System.jpeg" descr="Lon Safko With The Original SoftVoice System.jpeg"/>
            <p:cNvPicPr>
              <a:picLocks noChangeAspect="1"/>
            </p:cNvPicPr>
            <p:nvPr/>
          </p:nvPicPr>
          <p:blipFill>
            <a:blip r:embed="rId4">
              <a:extLst/>
            </a:blip>
            <a:stretch>
              <a:fillRect/>
            </a:stretch>
          </p:blipFill>
          <p:spPr>
            <a:xfrm>
              <a:off x="76200" y="76200"/>
              <a:ext cx="1905000" cy="1280160"/>
            </a:xfrm>
            <a:prstGeom prst="rect">
              <a:avLst/>
            </a:prstGeom>
            <a:ln>
              <a:noFill/>
            </a:ln>
            <a:effectLst/>
          </p:spPr>
        </p:pic>
        <p:pic>
          <p:nvPicPr>
            <p:cNvPr id="195" name="Lon Safko With The Original SoftVoice System.jpeg" descr="Lon Safko With The Original SoftVoice System.jpeg"/>
            <p:cNvPicPr>
              <a:picLocks noChangeAspect="0"/>
            </p:cNvPicPr>
            <p:nvPr/>
          </p:nvPicPr>
          <p:blipFill>
            <a:blip r:embed="rId5">
              <a:extLst/>
            </a:blip>
            <a:stretch>
              <a:fillRect/>
            </a:stretch>
          </p:blipFill>
          <p:spPr>
            <a:xfrm>
              <a:off x="0" y="0"/>
              <a:ext cx="2057400" cy="1457960"/>
            </a:xfrm>
            <a:prstGeom prst="rect">
              <a:avLst/>
            </a:prstGeom>
            <a:effectLst/>
          </p:spPr>
        </p:pic>
      </p:grpSp>
      <p:grpSp>
        <p:nvGrpSpPr>
          <p:cNvPr id="200" name="1 SenSei 1987.jpg"/>
          <p:cNvGrpSpPr/>
          <p:nvPr/>
        </p:nvGrpSpPr>
        <p:grpSpPr>
          <a:xfrm>
            <a:off x="5821622" y="2568381"/>
            <a:ext cx="2057401" cy="1466274"/>
            <a:chOff x="0" y="0"/>
            <a:chExt cx="2057400" cy="1466272"/>
          </a:xfrm>
        </p:grpSpPr>
        <p:pic>
          <p:nvPicPr>
            <p:cNvPr id="199" name="1 SenSei 1987.jpg" descr="1 SenSei 1987.jpg"/>
            <p:cNvPicPr>
              <a:picLocks noChangeAspect="1"/>
            </p:cNvPicPr>
            <p:nvPr/>
          </p:nvPicPr>
          <p:blipFill>
            <a:blip r:embed="rId6">
              <a:extLst/>
            </a:blip>
            <a:stretch>
              <a:fillRect/>
            </a:stretch>
          </p:blipFill>
          <p:spPr>
            <a:xfrm>
              <a:off x="76200" y="76200"/>
              <a:ext cx="1905000" cy="1288473"/>
            </a:xfrm>
            <a:prstGeom prst="rect">
              <a:avLst/>
            </a:prstGeom>
            <a:ln>
              <a:noFill/>
            </a:ln>
            <a:effectLst/>
          </p:spPr>
        </p:pic>
        <p:pic>
          <p:nvPicPr>
            <p:cNvPr id="198" name="1 SenSei 1987.jpg" descr="1 SenSei 1987.jpg"/>
            <p:cNvPicPr>
              <a:picLocks noChangeAspect="0"/>
            </p:cNvPicPr>
            <p:nvPr/>
          </p:nvPicPr>
          <p:blipFill>
            <a:blip r:embed="rId7">
              <a:extLst/>
            </a:blip>
            <a:stretch>
              <a:fillRect/>
            </a:stretch>
          </p:blipFill>
          <p:spPr>
            <a:xfrm>
              <a:off x="0" y="0"/>
              <a:ext cx="2057400" cy="1466273"/>
            </a:xfrm>
            <a:prstGeom prst="rect">
              <a:avLst/>
            </a:prstGeom>
            <a:effectLst/>
          </p:spPr>
        </p:pic>
      </p:grpSp>
      <p:grpSp>
        <p:nvGrpSpPr>
          <p:cNvPr id="203" name="ScreenBoard From Video.png"/>
          <p:cNvGrpSpPr/>
          <p:nvPr/>
        </p:nvGrpSpPr>
        <p:grpSpPr>
          <a:xfrm>
            <a:off x="7047025" y="3755598"/>
            <a:ext cx="2057401" cy="1371424"/>
            <a:chOff x="0" y="0"/>
            <a:chExt cx="2057400" cy="1371422"/>
          </a:xfrm>
        </p:grpSpPr>
        <p:pic>
          <p:nvPicPr>
            <p:cNvPr id="202" name="ScreenBoard From Video.png" descr="ScreenBoard From Video.png"/>
            <p:cNvPicPr>
              <a:picLocks noChangeAspect="1"/>
            </p:cNvPicPr>
            <p:nvPr/>
          </p:nvPicPr>
          <p:blipFill>
            <a:blip r:embed="rId8">
              <a:extLst/>
            </a:blip>
            <a:srcRect l="5089" t="0" r="5089" b="0"/>
            <a:stretch>
              <a:fillRect/>
            </a:stretch>
          </p:blipFill>
          <p:spPr>
            <a:xfrm>
              <a:off x="76200" y="76199"/>
              <a:ext cx="1905000" cy="1193624"/>
            </a:xfrm>
            <a:prstGeom prst="rect">
              <a:avLst/>
            </a:prstGeom>
            <a:ln>
              <a:noFill/>
            </a:ln>
            <a:effectLst/>
          </p:spPr>
        </p:pic>
        <p:pic>
          <p:nvPicPr>
            <p:cNvPr id="201" name="ScreenBoard From Video.png" descr="ScreenBoard From Video.png"/>
            <p:cNvPicPr>
              <a:picLocks noChangeAspect="0"/>
            </p:cNvPicPr>
            <p:nvPr/>
          </p:nvPicPr>
          <p:blipFill>
            <a:blip r:embed="rId9">
              <a:extLst/>
            </a:blip>
            <a:stretch>
              <a:fillRect/>
            </a:stretch>
          </p:blipFill>
          <p:spPr>
            <a:xfrm>
              <a:off x="0" y="-1"/>
              <a:ext cx="2057400" cy="1371424"/>
            </a:xfrm>
            <a:prstGeom prst="rect">
              <a:avLst/>
            </a:prstGeom>
            <a:effectLst/>
          </p:spPr>
        </p:pic>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205" name="Google Shape;144;p26"/>
          <p:cNvSpPr txBox="1"/>
          <p:nvPr>
            <p:ph type="title"/>
          </p:nvPr>
        </p:nvSpPr>
        <p:spPr>
          <a:xfrm>
            <a:off x="0" y="-6"/>
            <a:ext cx="5486400" cy="548700"/>
          </a:xfrm>
          <a:prstGeom prst="rect">
            <a:avLst/>
          </a:prstGeom>
        </p:spPr>
        <p:txBody>
          <a:bodyPr/>
          <a:lstStyle>
            <a:lvl1pPr defTabSz="777240">
              <a:defRPr sz="2380">
                <a:solidFill>
                  <a:srgbClr val="0000FF"/>
                </a:solidFill>
                <a:latin typeface="Julius Sans One"/>
                <a:ea typeface="Julius Sans One"/>
                <a:cs typeface="Julius Sans One"/>
                <a:sym typeface="Julius Sans One"/>
              </a:defRPr>
            </a:lvl1pPr>
          </a:lstStyle>
          <a:p>
            <a:pPr/>
            <a:r>
              <a:t>Each Episode Must Contain</a:t>
            </a:r>
          </a:p>
        </p:txBody>
      </p:sp>
      <p:sp>
        <p:nvSpPr>
          <p:cNvPr id="206" name="Google Shape;145;p26"/>
          <p:cNvSpPr txBox="1"/>
          <p:nvPr>
            <p:ph type="body" idx="1"/>
          </p:nvPr>
        </p:nvSpPr>
        <p:spPr>
          <a:xfrm>
            <a:off x="0" y="453417"/>
            <a:ext cx="5486401" cy="4768507"/>
          </a:xfrm>
          <a:prstGeom prst="rect">
            <a:avLst/>
          </a:prstGeom>
        </p:spPr>
        <p:txBody>
          <a:bodyPr/>
          <a:lstStyle/>
          <a:p>
            <a:pPr marL="0" indent="0" defTabSz="548640">
              <a:lnSpc>
                <a:spcPct val="100000"/>
              </a:lnSpc>
              <a:buClrTx/>
              <a:buSzTx/>
              <a:buFontTx/>
              <a:buNone/>
              <a:defRPr sz="1080">
                <a:solidFill>
                  <a:srgbClr val="000000"/>
                </a:solidFill>
                <a:latin typeface="Lora"/>
                <a:ea typeface="Lora"/>
                <a:cs typeface="Lora"/>
                <a:sym typeface="Lora"/>
              </a:defRPr>
            </a:pPr>
            <a:r>
              <a:t>Each episode needs to contain:</a:t>
            </a:r>
          </a:p>
          <a:p>
            <a:pPr marL="0" indent="0" defTabSz="548640">
              <a:lnSpc>
                <a:spcPct val="100000"/>
              </a:lnSpc>
              <a:buClrTx/>
              <a:buSzTx/>
              <a:buFontTx/>
              <a:buNone/>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Sensationalism</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Compelling</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Shocking</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Tear Jerker</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Motivational</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Confrontational</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Tragedy</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Antagonist / Hero</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Despair &amp; Desperation</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Ingenuity</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Creativity</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The American Entrepreneurial Spirit</a:t>
            </a: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Success</a:t>
            </a:r>
            <a:br/>
          </a:p>
          <a:p>
            <a:pPr lvl="1" marL="336884" indent="-108284" defTabSz="548640">
              <a:lnSpc>
                <a:spcPct val="100000"/>
              </a:lnSpc>
              <a:buClrTx/>
              <a:buSzPct val="100000"/>
              <a:buFontTx/>
              <a:buChar char="•"/>
              <a:defRPr sz="1080">
                <a:solidFill>
                  <a:srgbClr val="000000"/>
                </a:solidFill>
                <a:latin typeface="Lora"/>
                <a:ea typeface="Lora"/>
                <a:cs typeface="Lora"/>
                <a:sym typeface="Lora"/>
              </a:defRPr>
            </a:pPr>
            <a:r>
              <a:t>Perseverance</a:t>
            </a:r>
          </a:p>
        </p:txBody>
      </p:sp>
      <p:pic>
        <p:nvPicPr>
          <p:cNvPr id="207" name="Image" descr="Image"/>
          <p:cNvPicPr>
            <a:picLocks noChangeAspect="1"/>
          </p:cNvPicPr>
          <p:nvPr/>
        </p:nvPicPr>
        <p:blipFill>
          <a:blip r:embed="rId2">
            <a:extLst/>
          </a:blip>
          <a:stretch>
            <a:fillRect/>
          </a:stretch>
        </p:blipFill>
        <p:spPr>
          <a:xfrm>
            <a:off x="6190925" y="865685"/>
            <a:ext cx="2128160" cy="2773812"/>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EFEFEF"/>
        </a:solidFill>
      </p:bgPr>
    </p:bg>
    <p:spTree>
      <p:nvGrpSpPr>
        <p:cNvPr id="1" name=""/>
        <p:cNvGrpSpPr/>
        <p:nvPr/>
      </p:nvGrpSpPr>
      <p:grpSpPr>
        <a:xfrm>
          <a:off x="0" y="0"/>
          <a:ext cx="0" cy="0"/>
          <a:chOff x="0" y="0"/>
          <a:chExt cx="0" cy="0"/>
        </a:xfrm>
      </p:grpSpPr>
      <p:sp>
        <p:nvSpPr>
          <p:cNvPr id="209" name="Google Shape;144;p26"/>
          <p:cNvSpPr txBox="1"/>
          <p:nvPr>
            <p:ph type="title"/>
          </p:nvPr>
        </p:nvSpPr>
        <p:spPr>
          <a:xfrm>
            <a:off x="0" y="-6"/>
            <a:ext cx="5486400" cy="548700"/>
          </a:xfrm>
          <a:prstGeom prst="rect">
            <a:avLst/>
          </a:prstGeom>
        </p:spPr>
        <p:txBody>
          <a:bodyPr/>
          <a:lstStyle>
            <a:lvl1pPr defTabSz="841247">
              <a:defRPr sz="2576">
                <a:solidFill>
                  <a:srgbClr val="0000FF"/>
                </a:solidFill>
              </a:defRPr>
            </a:lvl1pPr>
          </a:lstStyle>
          <a:p>
            <a:pPr/>
            <a:r>
              <a:t>Miscellaneous Notes</a:t>
            </a:r>
          </a:p>
        </p:txBody>
      </p:sp>
      <p:sp>
        <p:nvSpPr>
          <p:cNvPr id="210" name="Google Shape;145;p26"/>
          <p:cNvSpPr txBox="1"/>
          <p:nvPr>
            <p:ph type="body" idx="1"/>
          </p:nvPr>
        </p:nvSpPr>
        <p:spPr>
          <a:xfrm>
            <a:off x="0" y="453417"/>
            <a:ext cx="5486401" cy="4768507"/>
          </a:xfrm>
          <a:prstGeom prst="rect">
            <a:avLst/>
          </a:prstGeom>
        </p:spPr>
        <p:txBody>
          <a:bodyPr/>
          <a:lstStyle/>
          <a:p>
            <a:pPr marL="0" indent="0" defTabSz="694944">
              <a:lnSpc>
                <a:spcPct val="100000"/>
              </a:lnSpc>
              <a:buClrTx/>
              <a:buSzTx/>
              <a:buFontTx/>
              <a:buNone/>
              <a:defRPr sz="1368">
                <a:solidFill>
                  <a:srgbClr val="000000"/>
                </a:solidFill>
              </a:defRPr>
            </a:pPr>
            <a:r>
              <a:t>I am suggesting that I do the interviews.  I have performed hundreds of interviews such as Vint Cerf (Father of the Internet), Biz Stone (Inventor of Twitter), Matt Mullenweg (Inventor of WordPress), and 50 more:</a:t>
            </a:r>
          </a:p>
          <a:p>
            <a:pPr marL="0" indent="0" defTabSz="694944">
              <a:lnSpc>
                <a:spcPct val="100000"/>
              </a:lnSpc>
              <a:buClrTx/>
              <a:buSzTx/>
              <a:buFontTx/>
              <a:buNone/>
              <a:defRPr sz="1368">
                <a:solidFill>
                  <a:srgbClr val="000000"/>
                </a:solidFill>
              </a:defRPr>
            </a:pPr>
            <a:r>
              <a:rPr u="sng">
                <a:solidFill>
                  <a:schemeClr val="accent5"/>
                </a:solidFill>
                <a:uFill>
                  <a:solidFill>
                    <a:schemeClr val="accent5"/>
                  </a:solidFill>
                </a:uFill>
                <a:hlinkClick r:id="rId2" invalidUrl="" action="" tgtFrame="" tooltip="" history="1" highlightClick="0" endSnd="0"/>
              </a:rPr>
              <a:t>https://www.thesocialmediabible.com/experts-2/</a:t>
            </a:r>
            <a:r>
              <a:t> </a:t>
            </a:r>
          </a:p>
          <a:p>
            <a:pPr marL="0" indent="0" defTabSz="694944">
              <a:lnSpc>
                <a:spcPct val="100000"/>
              </a:lnSpc>
              <a:buClrTx/>
              <a:buSzTx/>
              <a:buFontTx/>
              <a:buNone/>
              <a:defRPr sz="1368">
                <a:solidFill>
                  <a:srgbClr val="000000"/>
                </a:solidFill>
              </a:defRPr>
            </a:pPr>
          </a:p>
          <a:p>
            <a:pPr marL="0" indent="0" defTabSz="694944">
              <a:lnSpc>
                <a:spcPct val="100000"/>
              </a:lnSpc>
              <a:buClrTx/>
              <a:buSzTx/>
              <a:buFontTx/>
              <a:buNone/>
              <a:defRPr sz="1368">
                <a:solidFill>
                  <a:srgbClr val="000000"/>
                </a:solidFill>
              </a:defRPr>
            </a:pPr>
            <a:r>
              <a:t>I am not locked into anything.  I am flexible and what is best for the series is OK with me.</a:t>
            </a:r>
          </a:p>
          <a:p>
            <a:pPr marL="0" indent="0" defTabSz="694944">
              <a:lnSpc>
                <a:spcPct val="100000"/>
              </a:lnSpc>
              <a:buClrTx/>
              <a:buSzTx/>
              <a:buFontTx/>
              <a:buNone/>
              <a:defRPr sz="1368">
                <a:solidFill>
                  <a:srgbClr val="000000"/>
                </a:solidFill>
              </a:defRPr>
            </a:pPr>
          </a:p>
          <a:p>
            <a:pPr marL="0" indent="0" defTabSz="694944">
              <a:lnSpc>
                <a:spcPct val="100000"/>
              </a:lnSpc>
              <a:buClrTx/>
              <a:buSzTx/>
              <a:buFontTx/>
              <a:buNone/>
              <a:defRPr sz="1368">
                <a:solidFill>
                  <a:srgbClr val="000000"/>
                </a:solidFill>
              </a:defRPr>
            </a:pPr>
            <a:r>
              <a:t>William Shatner has agreed to be the narrator.</a:t>
            </a:r>
          </a:p>
          <a:p>
            <a:pPr marL="0" indent="0" defTabSz="694944">
              <a:lnSpc>
                <a:spcPct val="100000"/>
              </a:lnSpc>
              <a:buClrTx/>
              <a:buSzTx/>
              <a:buFontTx/>
              <a:buNone/>
              <a:defRPr sz="1368">
                <a:solidFill>
                  <a:srgbClr val="000000"/>
                </a:solidFill>
              </a:defRPr>
            </a:pPr>
          </a:p>
          <a:p>
            <a:pPr marL="0" indent="0" defTabSz="694944">
              <a:lnSpc>
                <a:spcPct val="100000"/>
              </a:lnSpc>
              <a:buClrTx/>
              <a:buSzTx/>
              <a:buFontTx/>
              <a:buNone/>
              <a:defRPr sz="1368">
                <a:solidFill>
                  <a:srgbClr val="000000"/>
                </a:solidFill>
              </a:defRPr>
            </a:pPr>
            <a:r>
              <a:t>And, as we discussed, I believe each episode should cost out at approximately $250k U.S.</a:t>
            </a:r>
          </a:p>
          <a:p>
            <a:pPr marL="0" indent="0" defTabSz="694944">
              <a:lnSpc>
                <a:spcPct val="100000"/>
              </a:lnSpc>
              <a:buClrTx/>
              <a:buSzTx/>
              <a:buFontTx/>
              <a:buNone/>
              <a:defRPr sz="1368">
                <a:solidFill>
                  <a:srgbClr val="000000"/>
                </a:solidFill>
              </a:defRPr>
            </a:pPr>
          </a:p>
          <a:p>
            <a:pPr marL="0" indent="0" defTabSz="694944">
              <a:lnSpc>
                <a:spcPct val="100000"/>
              </a:lnSpc>
              <a:buClrTx/>
              <a:buSzTx/>
              <a:buFontTx/>
              <a:buNone/>
              <a:defRPr sz="1368">
                <a:solidFill>
                  <a:srgbClr val="000000"/>
                </a:solidFill>
              </a:defRPr>
            </a:pPr>
            <a:r>
              <a:t>There are lots of other details I can share such as ,I believe we could film this in a very short time as most of the work will be post-production.  </a:t>
            </a:r>
          </a:p>
          <a:p>
            <a:pPr marL="0" indent="0" defTabSz="694944">
              <a:lnSpc>
                <a:spcPct val="100000"/>
              </a:lnSpc>
              <a:buClrTx/>
              <a:buSzTx/>
              <a:buFontTx/>
              <a:buNone/>
              <a:defRPr sz="1368">
                <a:solidFill>
                  <a:srgbClr val="000000"/>
                </a:solidFill>
              </a:defRPr>
            </a:pPr>
          </a:p>
          <a:p>
            <a:pPr marL="0" indent="0" defTabSz="694944">
              <a:lnSpc>
                <a:spcPct val="100000"/>
              </a:lnSpc>
              <a:buClrTx/>
              <a:buSzTx/>
              <a:buFontTx/>
              <a:buNone/>
              <a:defRPr sz="1368">
                <a:solidFill>
                  <a:srgbClr val="000000"/>
                </a:solidFill>
              </a:defRPr>
            </a:pPr>
            <a:r>
              <a:t>We can also film in only three locations, London because of the Da Vinci, San Francisco because of its proximity to Silone Valley where I can most likely get The Computer History Museum to host us, and Washington, D.C. where I could get The Smithsonian Institution to host us.  Both museums may host due to my inventions in both.</a:t>
            </a:r>
          </a:p>
        </p:txBody>
      </p:sp>
      <p:pic>
        <p:nvPicPr>
          <p:cNvPr id="211" name="Image" descr="Image"/>
          <p:cNvPicPr>
            <a:picLocks noChangeAspect="1"/>
          </p:cNvPicPr>
          <p:nvPr/>
        </p:nvPicPr>
        <p:blipFill>
          <a:blip r:embed="rId3">
            <a:extLst/>
          </a:blip>
          <a:stretch>
            <a:fillRect/>
          </a:stretch>
        </p:blipFill>
        <p:spPr>
          <a:xfrm>
            <a:off x="5711786" y="1568277"/>
            <a:ext cx="3175001" cy="2109392"/>
          </a:xfrm>
          <a:prstGeom prst="rect">
            <a:avLst/>
          </a:prstGeom>
          <a:ln w="12700">
            <a:miter lim="400000"/>
          </a:ln>
        </p:spPr>
      </p:pic>
      <p:pic>
        <p:nvPicPr>
          <p:cNvPr id="212" name="Image" descr="Image"/>
          <p:cNvPicPr>
            <a:picLocks noChangeAspect="1"/>
          </p:cNvPicPr>
          <p:nvPr/>
        </p:nvPicPr>
        <p:blipFill>
          <a:blip r:embed="rId4">
            <a:extLst/>
          </a:blip>
          <a:srcRect l="3427" t="0" r="0" b="30292"/>
          <a:stretch>
            <a:fillRect/>
          </a:stretch>
        </p:blipFill>
        <p:spPr>
          <a:xfrm>
            <a:off x="5711786" y="3466493"/>
            <a:ext cx="3175001" cy="1527858"/>
          </a:xfrm>
          <a:prstGeom prst="rect">
            <a:avLst/>
          </a:prstGeom>
          <a:ln w="12700">
            <a:miter lim="400000"/>
          </a:ln>
        </p:spPr>
      </p:pic>
      <p:pic>
        <p:nvPicPr>
          <p:cNvPr id="213" name="Image" descr="Image"/>
          <p:cNvPicPr>
            <a:picLocks noChangeAspect="1"/>
          </p:cNvPicPr>
          <p:nvPr/>
        </p:nvPicPr>
        <p:blipFill>
          <a:blip r:embed="rId5">
            <a:extLst/>
          </a:blip>
          <a:stretch>
            <a:fillRect/>
          </a:stretch>
        </p:blipFill>
        <p:spPr>
          <a:xfrm>
            <a:off x="5711786" y="85698"/>
            <a:ext cx="3175001" cy="1785938"/>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